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90"/>
  </p:notesMasterIdLst>
  <p:handoutMasterIdLst>
    <p:handoutMasterId r:id="rId91"/>
  </p:handoutMasterIdLst>
  <p:sldIdLst>
    <p:sldId id="256" r:id="rId2"/>
    <p:sldId id="257" r:id="rId3"/>
    <p:sldId id="258" r:id="rId4"/>
    <p:sldId id="259" r:id="rId5"/>
    <p:sldId id="260" r:id="rId6"/>
    <p:sldId id="263" r:id="rId7"/>
    <p:sldId id="277" r:id="rId8"/>
    <p:sldId id="276" r:id="rId9"/>
    <p:sldId id="275" r:id="rId10"/>
    <p:sldId id="274" r:id="rId11"/>
    <p:sldId id="273" r:id="rId12"/>
    <p:sldId id="272" r:id="rId13"/>
    <p:sldId id="271" r:id="rId14"/>
    <p:sldId id="270" r:id="rId15"/>
    <p:sldId id="269" r:id="rId16"/>
    <p:sldId id="268" r:id="rId17"/>
    <p:sldId id="267" r:id="rId18"/>
    <p:sldId id="266" r:id="rId19"/>
    <p:sldId id="308" r:id="rId20"/>
    <p:sldId id="307" r:id="rId21"/>
    <p:sldId id="306" r:id="rId22"/>
    <p:sldId id="305" r:id="rId23"/>
    <p:sldId id="304" r:id="rId24"/>
    <p:sldId id="303" r:id="rId25"/>
    <p:sldId id="302" r:id="rId26"/>
    <p:sldId id="301" r:id="rId27"/>
    <p:sldId id="300" r:id="rId28"/>
    <p:sldId id="299" r:id="rId29"/>
    <p:sldId id="298" r:id="rId30"/>
    <p:sldId id="297" r:id="rId31"/>
    <p:sldId id="296" r:id="rId32"/>
    <p:sldId id="295" r:id="rId33"/>
    <p:sldId id="294" r:id="rId34"/>
    <p:sldId id="293" r:id="rId35"/>
    <p:sldId id="292" r:id="rId36"/>
    <p:sldId id="291" r:id="rId37"/>
    <p:sldId id="290" r:id="rId38"/>
    <p:sldId id="289" r:id="rId39"/>
    <p:sldId id="288" r:id="rId40"/>
    <p:sldId id="287" r:id="rId41"/>
    <p:sldId id="286" r:id="rId42"/>
    <p:sldId id="285" r:id="rId43"/>
    <p:sldId id="284" r:id="rId44"/>
    <p:sldId id="283" r:id="rId45"/>
    <p:sldId id="282" r:id="rId46"/>
    <p:sldId id="281" r:id="rId47"/>
    <p:sldId id="338" r:id="rId48"/>
    <p:sldId id="337" r:id="rId49"/>
    <p:sldId id="336" r:id="rId50"/>
    <p:sldId id="335" r:id="rId51"/>
    <p:sldId id="334" r:id="rId52"/>
    <p:sldId id="333" r:id="rId53"/>
    <p:sldId id="332" r:id="rId54"/>
    <p:sldId id="331" r:id="rId55"/>
    <p:sldId id="330" r:id="rId56"/>
    <p:sldId id="329" r:id="rId57"/>
    <p:sldId id="328" r:id="rId58"/>
    <p:sldId id="327" r:id="rId59"/>
    <p:sldId id="326" r:id="rId60"/>
    <p:sldId id="325" r:id="rId61"/>
    <p:sldId id="324" r:id="rId62"/>
    <p:sldId id="323" r:id="rId63"/>
    <p:sldId id="322" r:id="rId64"/>
    <p:sldId id="321" r:id="rId65"/>
    <p:sldId id="320" r:id="rId66"/>
    <p:sldId id="319" r:id="rId67"/>
    <p:sldId id="318" r:id="rId68"/>
    <p:sldId id="317" r:id="rId69"/>
    <p:sldId id="316" r:id="rId70"/>
    <p:sldId id="315" r:id="rId71"/>
    <p:sldId id="314" r:id="rId72"/>
    <p:sldId id="313" r:id="rId73"/>
    <p:sldId id="312" r:id="rId74"/>
    <p:sldId id="311" r:id="rId75"/>
    <p:sldId id="310" r:id="rId76"/>
    <p:sldId id="280" r:id="rId77"/>
    <p:sldId id="347" r:id="rId78"/>
    <p:sldId id="346" r:id="rId79"/>
    <p:sldId id="345" r:id="rId80"/>
    <p:sldId id="344" r:id="rId81"/>
    <p:sldId id="343" r:id="rId82"/>
    <p:sldId id="342" r:id="rId83"/>
    <p:sldId id="341" r:id="rId84"/>
    <p:sldId id="340" r:id="rId85"/>
    <p:sldId id="279" r:id="rId86"/>
    <p:sldId id="355" r:id="rId87"/>
    <p:sldId id="354" r:id="rId88"/>
    <p:sldId id="261" r:id="rId89"/>
  </p:sldIdLst>
  <p:sldSz cx="18288000" cy="10287000"/>
  <p:notesSz cx="6858000" cy="9144000"/>
  <p:embeddedFontLst>
    <p:embeddedFont>
      <p:font typeface="Palatino Linotype" panose="02040502050505030304" pitchFamily="18" charset="0"/>
      <p:regular r:id="rId92"/>
      <p:bold r:id="rId93"/>
      <p:italic r:id="rId94"/>
      <p:boldItalic r:id="rId95"/>
    </p:embeddedFont>
    <p:embeddedFont>
      <p:font typeface="Calibri" panose="020F0502020204030204" pitchFamily="34" charset="0"/>
      <p:regular r:id="rId96"/>
      <p:bold r:id="rId97"/>
      <p:italic r:id="rId98"/>
      <p:boldItalic r:id="rId99"/>
    </p:embeddedFont>
    <p:embeddedFont>
      <p:font typeface="TT Drugs Bold" panose="020B0604020202020204" charset="-52"/>
      <p:regular r:id="rId100"/>
    </p:embeddedFont>
    <p:embeddedFont>
      <p:font typeface="Cambria" panose="02040503050406030204" pitchFamily="18" charset="0"/>
      <p:regular r:id="rId101"/>
      <p:bold r:id="rId102"/>
      <p:italic r:id="rId103"/>
      <p:boldItalic r:id="rId104"/>
    </p:embeddedFont>
    <p:embeddedFont>
      <p:font typeface="Century Gothic" panose="020B0502020202020204" pitchFamily="34" charset="0"/>
      <p:regular r:id="rId105"/>
      <p:bold r:id="rId106"/>
      <p:italic r:id="rId107"/>
      <p:boldItalic r:id="rId10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40" d="100"/>
          <a:sy n="40" d="100"/>
        </p:scale>
        <p:origin x="-1522" y="-58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62" d="100"/>
          <a:sy n="62" d="100"/>
        </p:scale>
        <p:origin x="3154" y="6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font" Target="fonts/font16.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font" Target="fonts/font11.fntdata"/><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95" Type="http://schemas.openxmlformats.org/officeDocument/2006/relationships/font" Target="fonts/font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font" Target="fonts/font9.fntdata"/><Relationship Id="rId105"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font" Target="fonts/font2.fntdata"/><Relationship Id="rId98"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font" Target="fonts/font12.fntdata"/><Relationship Id="rId108"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handoutMaster" Target="handoutMasters/handoutMaster1.xml"/><Relationship Id="rId96" Type="http://schemas.openxmlformats.org/officeDocument/2006/relationships/font" Target="fonts/font5.fntdata"/><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font" Target="fonts/font1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3.fntdata"/><Relationship Id="rId99" Type="http://schemas.openxmlformats.org/officeDocument/2006/relationships/font" Target="fonts/font8.fntdata"/><Relationship Id="rId10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6.fntdata"/><Relationship Id="rId104" Type="http://schemas.openxmlformats.org/officeDocument/2006/relationships/font" Target="fonts/font13.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xmlns="" id="{770C7CE0-A597-4102-A899-927F709ACA6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a:extLst>
              <a:ext uri="{FF2B5EF4-FFF2-40B4-BE49-F238E27FC236}">
                <a16:creationId xmlns:a16="http://schemas.microsoft.com/office/drawing/2014/main" xmlns="" id="{D34EBA54-733F-4FBE-B2AB-441A8E59B8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A4E6FB-49AC-49E1-8C6B-945D7B05FB88}" type="datetimeFigureOut">
              <a:rPr lang="ru-RU" smtClean="0"/>
              <a:t>22.03.2024</a:t>
            </a:fld>
            <a:endParaRPr lang="ru-RU"/>
          </a:p>
        </p:txBody>
      </p:sp>
      <p:sp>
        <p:nvSpPr>
          <p:cNvPr id="4" name="Нижний колонтитул 3">
            <a:extLst>
              <a:ext uri="{FF2B5EF4-FFF2-40B4-BE49-F238E27FC236}">
                <a16:creationId xmlns:a16="http://schemas.microsoft.com/office/drawing/2014/main" xmlns="" id="{A36AF848-67A4-4AE1-9A8F-965FC756BD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a:extLst>
              <a:ext uri="{FF2B5EF4-FFF2-40B4-BE49-F238E27FC236}">
                <a16:creationId xmlns:a16="http://schemas.microsoft.com/office/drawing/2014/main" xmlns="" id="{558F281D-8C03-432E-A2B6-A93A4517FAF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B28212-7095-4881-927D-2D29A34B8638}" type="slidenum">
              <a:rPr lang="ru-RU" smtClean="0"/>
              <a:t>‹#›</a:t>
            </a:fld>
            <a:endParaRPr lang="ru-RU"/>
          </a:p>
        </p:txBody>
      </p:sp>
    </p:spTree>
    <p:extLst>
      <p:ext uri="{BB962C8B-B14F-4D97-AF65-F5344CB8AC3E}">
        <p14:creationId xmlns:p14="http://schemas.microsoft.com/office/powerpoint/2010/main" val="6395154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85B61B-0B74-4265-9A4E-8A7639C662CA}" type="datetimeFigureOut">
              <a:rPr lang="ru-RU" smtClean="0"/>
              <a:t>22.03.2024</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489F8B-587B-42AF-B5CC-979203CC62A0}" type="slidenum">
              <a:rPr lang="ru-RU" smtClean="0"/>
              <a:t>‹#›</a:t>
            </a:fld>
            <a:endParaRPr lang="ru-RU"/>
          </a:p>
        </p:txBody>
      </p:sp>
    </p:spTree>
    <p:extLst>
      <p:ext uri="{BB962C8B-B14F-4D97-AF65-F5344CB8AC3E}">
        <p14:creationId xmlns:p14="http://schemas.microsoft.com/office/powerpoint/2010/main" val="2836928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E5489F8B-587B-42AF-B5CC-979203CC62A0}" type="slidenum">
              <a:rPr lang="ru-RU" smtClean="0"/>
              <a:t>53</a:t>
            </a:fld>
            <a:endParaRPr lang="ru-RU"/>
          </a:p>
        </p:txBody>
      </p:sp>
    </p:spTree>
    <p:extLst>
      <p:ext uri="{BB962C8B-B14F-4D97-AF65-F5344CB8AC3E}">
        <p14:creationId xmlns:p14="http://schemas.microsoft.com/office/powerpoint/2010/main" val="4061083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3/22/2024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3/22/2024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3/22/2024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3/22/2024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3/22/2024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3/22/2024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3/22/2024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3/22/2024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3/22/2024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3/22/2024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pPr/>
              <a:t>3/22/2024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0" y="2781300"/>
            <a:ext cx="8382000" cy="3124200"/>
          </a:xfrm>
          <a:prstGeom prst="rect">
            <a:avLst/>
          </a:prstGeom>
        </p:spPr>
        <p:txBody>
          <a:bodyPr vert="horz" lIns="91440" tIns="45720" rIns="91440" bIns="45720" rtlCol="0" anchor="ctr">
            <a:normAutofit/>
          </a:bodyPr>
          <a:lstStyle/>
          <a:p>
            <a:r>
              <a:rPr lang="ru-RU" dirty="0"/>
              <a:t>ФИО спикера</a:t>
            </a:r>
            <a:endParaRPr lang="en-US" dirty="0"/>
          </a:p>
        </p:txBody>
      </p:sp>
      <p:pic>
        <p:nvPicPr>
          <p:cNvPr id="8" name="Рисунок 7">
            <a:extLst>
              <a:ext uri="{FF2B5EF4-FFF2-40B4-BE49-F238E27FC236}">
                <a16:creationId xmlns:a16="http://schemas.microsoft.com/office/drawing/2014/main" xmlns="" id="{C64A5712-144D-47E5-9894-E8E2F33B3526}"/>
              </a:ext>
            </a:extLst>
          </p:cNvPr>
          <p:cNvPicPr>
            <a:picLocks noChangeAspect="1"/>
          </p:cNvPicPr>
          <p:nvPr userDrawn="1"/>
        </p:nvPicPr>
        <p:blipFill>
          <a:blip r:embed="rId13">
            <a:extLst>
              <a:ext uri="{BEBA8EAE-BF5A-486C-A8C5-ECC9F3942E4B}">
                <a14:imgProps xmlns:a14="http://schemas.microsoft.com/office/drawing/2010/main">
                  <a14:imgLayer r:embed="rId14">
                    <a14:imgEffect>
                      <a14:backgroundRemoval t="10000" b="90000" l="10000" r="90000"/>
                    </a14:imgEffect>
                  </a14:imgLayer>
                </a14:imgProps>
              </a:ext>
            </a:extLst>
          </a:blip>
          <a:stretch>
            <a:fillRect/>
          </a:stretch>
        </p:blipFill>
        <p:spPr>
          <a:xfrm>
            <a:off x="10972800" y="2781300"/>
            <a:ext cx="4685057" cy="515156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3240" userDrawn="1">
          <p15:clr>
            <a:srgbClr val="F26B43"/>
          </p15:clr>
        </p15:guide>
        <p15:guide id="2" pos="57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5.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hyperlink" Target="https://1cult.ru/#/document/118/86548/" TargetMode="Externa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hyperlink" Target="https://1obraz.ru/#/document/99/902389617/XA00MCO2NR/" TargetMode="Externa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8.svg"/></Relationships>
</file>

<file path=ppt/slides/_rels/slide5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hyperlink" Target="https://base.garant.ru/74680206/748a3ec36c6c67c2109966799db685ea/#block_10200" TargetMode="External"/><Relationship Id="rId4" Type="http://schemas.openxmlformats.org/officeDocument/2006/relationships/image" Target="../media/image4.png"/></Relationships>
</file>

<file path=ppt/slides/_rels/slide6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7.xml.rels><?xml version="1.0" encoding="UTF-8" standalone="yes"?>
<Relationships xmlns="http://schemas.openxmlformats.org/package/2006/relationships"><Relationship Id="rId8" Type="http://schemas.openxmlformats.org/officeDocument/2006/relationships/hyperlink" Target="https://internet.garant.ru/document/redirect/71024948/0" TargetMode="External"/><Relationship Id="rId3" Type="http://schemas.openxmlformats.org/officeDocument/2006/relationships/image" Target="../media/image8.svg"/><Relationship Id="rId7" Type="http://schemas.openxmlformats.org/officeDocument/2006/relationships/hyperlink" Target="https://internet.garant.ru/document/redirect/70429490/0" TargetMode="Externa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hyperlink" Target="https://internet.garant.ru/document/redirect/179146/0" TargetMode="External"/><Relationship Id="rId5" Type="http://schemas.openxmlformats.org/officeDocument/2006/relationships/hyperlink" Target="https://internet.garant.ru/document/redirect/70291362/0" TargetMode="External"/><Relationship Id="rId4" Type="http://schemas.openxmlformats.org/officeDocument/2006/relationships/image" Target="../media/image4.png"/><Relationship Id="rId9" Type="http://schemas.openxmlformats.org/officeDocument/2006/relationships/hyperlink" Target="https://internet.garant.ru/document/redirect/70878632/0" TargetMode="External"/></Relationships>
</file>

<file path=ppt/slides/_rels/slide68.xml.rels><?xml version="1.0" encoding="UTF-8" standalone="yes"?>
<Relationships xmlns="http://schemas.openxmlformats.org/package/2006/relationships"><Relationship Id="rId8" Type="http://schemas.openxmlformats.org/officeDocument/2006/relationships/hyperlink" Target="#sub_1"/><Relationship Id="rId13" Type="http://schemas.openxmlformats.org/officeDocument/2006/relationships/hyperlink" Target="https://internet.garant.ru/document/redirect/70291362/108377" TargetMode="External"/><Relationship Id="rId3" Type="http://schemas.openxmlformats.org/officeDocument/2006/relationships/image" Target="../media/image8.svg"/><Relationship Id="rId7" Type="http://schemas.openxmlformats.org/officeDocument/2006/relationships/hyperlink" Target="https://internet.garant.ru/document/redirect/12132043/0" TargetMode="External"/><Relationship Id="rId12" Type="http://schemas.openxmlformats.org/officeDocument/2006/relationships/hyperlink" Target="https://internet.garant.ru/document/redirect/70291362/108374" TargetMode="Externa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hyperlink" Target="https://internet.garant.ru/document/redirect/199499/0" TargetMode="External"/><Relationship Id="rId11" Type="http://schemas.openxmlformats.org/officeDocument/2006/relationships/hyperlink" Target="https://internet.garant.ru/document/redirect/70291362/108372" TargetMode="External"/><Relationship Id="rId5" Type="http://schemas.openxmlformats.org/officeDocument/2006/relationships/hyperlink" Target="https://internet.garant.ru/document/redirect/71414220/0" TargetMode="External"/><Relationship Id="rId10" Type="http://schemas.openxmlformats.org/officeDocument/2006/relationships/hyperlink" Target="https://internet.garant.ru/document/redirect/70291362/10219" TargetMode="External"/><Relationship Id="rId4" Type="http://schemas.openxmlformats.org/officeDocument/2006/relationships/image" Target="../media/image4.png"/><Relationship Id="rId9" Type="http://schemas.openxmlformats.org/officeDocument/2006/relationships/hyperlink" Target="https://internet.garant.ru/document/redirect/72116730/0"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hyperlink" Target="https://internet.garant.ru/document/redirect/70878632/1000"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4.png"/></Relationships>
</file>

<file path=ppt/slides/_rels/slide7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hyperlink" Target="https://internet.garant.ru/#/document/70578102/entry/8" TargetMode="External"/><Relationship Id="rId5" Type="http://schemas.openxmlformats.org/officeDocument/2006/relationships/hyperlink" Target="https://internet.garant.ru/#/document/12125268/entry/266" TargetMode="Externa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0.xml.rels><?xml version="1.0" encoding="UTF-8" standalone="yes"?>
<Relationships xmlns="http://schemas.openxmlformats.org/package/2006/relationships"><Relationship Id="rId8" Type="http://schemas.openxmlformats.org/officeDocument/2006/relationships/hyperlink" Target="https://internet.garant.ru/#/document/12125268/entry/220" TargetMode="External"/><Relationship Id="rId3" Type="http://schemas.openxmlformats.org/officeDocument/2006/relationships/image" Target="../media/image8.svg"/><Relationship Id="rId7" Type="http://schemas.openxmlformats.org/officeDocument/2006/relationships/hyperlink" Target="https://internet.garant.ru/#/document/400258713/entry/1001" TargetMode="Externa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hyperlink" Target="https://internet.garant.ru/#/document/400258713/entry/0" TargetMode="External"/><Relationship Id="rId5" Type="http://schemas.openxmlformats.org/officeDocument/2006/relationships/hyperlink" Target="https://internet.garant.ru/#/document/400258713/entry/1000" TargetMode="External"/><Relationship Id="rId10" Type="http://schemas.openxmlformats.org/officeDocument/2006/relationships/hyperlink" Target="https://internet.garant.ru/#/document/12115118/entry/34" TargetMode="External"/><Relationship Id="rId4" Type="http://schemas.openxmlformats.org/officeDocument/2006/relationships/image" Target="../media/image4.png"/><Relationship Id="rId9" Type="http://schemas.openxmlformats.org/officeDocument/2006/relationships/hyperlink" Target="https://internet.garant.ru/#/document/12125268/entry/213"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hyperlink" Target="https://internet.garant.ru/#/document/12125268/entry/266" TargetMode="External"/><Relationship Id="rId4" Type="http://schemas.openxmlformats.org/officeDocument/2006/relationships/image" Target="../media/image4.png"/></Relationships>
</file>

<file path=ppt/slides/_rels/slide8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hyperlink" Target="https://internet.garant.ru/#/document/4173107/entry/400" TargetMode="External"/><Relationship Id="rId5" Type="http://schemas.openxmlformats.org/officeDocument/2006/relationships/hyperlink" Target="https://internet.garant.ru/#/document/4173107/entry/0" TargetMode="External"/><Relationship Id="rId4" Type="http://schemas.openxmlformats.org/officeDocument/2006/relationships/image" Target="../media/image4.png"/></Relationships>
</file>

<file path=ppt/slides/_rels/slide83.xml.rels><?xml version="1.0" encoding="UTF-8" standalone="yes"?>
<Relationships xmlns="http://schemas.openxmlformats.org/package/2006/relationships"><Relationship Id="rId8" Type="http://schemas.openxmlformats.org/officeDocument/2006/relationships/hyperlink" Target="https://internet.garant.ru/#/document/70877304/entry/183" TargetMode="External"/><Relationship Id="rId13" Type="http://schemas.openxmlformats.org/officeDocument/2006/relationships/hyperlink" Target="https://internet.garant.ru/services/arbitr/link/300769356" TargetMode="External"/><Relationship Id="rId3" Type="http://schemas.openxmlformats.org/officeDocument/2006/relationships/image" Target="../media/image8.svg"/><Relationship Id="rId7" Type="http://schemas.openxmlformats.org/officeDocument/2006/relationships/hyperlink" Target="https://internet.garant.ru/#/document/70877304/entry/179" TargetMode="External"/><Relationship Id="rId12" Type="http://schemas.openxmlformats.org/officeDocument/2006/relationships/hyperlink" Target="https://internet.garant.ru/services/arbitr/link/316393402" TargetMode="Externa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hyperlink" Target="https://internet.garant.ru/#/document/70877304/entry/178" TargetMode="External"/><Relationship Id="rId11" Type="http://schemas.openxmlformats.org/officeDocument/2006/relationships/hyperlink" Target="https://internet.garant.ru/services/arbitr/link/328634823" TargetMode="External"/><Relationship Id="rId5" Type="http://schemas.openxmlformats.org/officeDocument/2006/relationships/hyperlink" Target="https://internet.garant.ru/#/document/70877304/entry/0" TargetMode="External"/><Relationship Id="rId15" Type="http://schemas.openxmlformats.org/officeDocument/2006/relationships/hyperlink" Target="https://internet.garant.ru/services/arbitr/link/141206533" TargetMode="External"/><Relationship Id="rId10" Type="http://schemas.openxmlformats.org/officeDocument/2006/relationships/hyperlink" Target="https://internet.garant.ru/#/document/12125268/entry/266" TargetMode="External"/><Relationship Id="rId4" Type="http://schemas.openxmlformats.org/officeDocument/2006/relationships/image" Target="../media/image4.png"/><Relationship Id="rId9" Type="http://schemas.openxmlformats.org/officeDocument/2006/relationships/hyperlink" Target="https://internet.garant.ru/#/document/70877304/entry/184" TargetMode="External"/><Relationship Id="rId14" Type="http://schemas.openxmlformats.org/officeDocument/2006/relationships/hyperlink" Target="https://internet.garant.ru/services/arbitr/link/300979186" TargetMode="External"/></Relationships>
</file>

<file path=ppt/slides/_rels/slide84.xml.rels><?xml version="1.0" encoding="UTF-8" standalone="yes"?>
<Relationships xmlns="http://schemas.openxmlformats.org/package/2006/relationships"><Relationship Id="rId8" Type="http://schemas.openxmlformats.org/officeDocument/2006/relationships/hyperlink" Target="https://internet.garant.ru/services/arbitr/link/317086916" TargetMode="External"/><Relationship Id="rId3" Type="http://schemas.openxmlformats.org/officeDocument/2006/relationships/image" Target="../media/image8.svg"/><Relationship Id="rId7" Type="http://schemas.openxmlformats.org/officeDocument/2006/relationships/hyperlink" Target="https://internet.garant.ru/#/document/70877304/entry/178" TargetMode="Externa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hyperlink" Target="https://internet.garant.ru/#/document/12191967/entry/46" TargetMode="External"/><Relationship Id="rId5" Type="http://schemas.openxmlformats.org/officeDocument/2006/relationships/hyperlink" Target="https://internet.garant.ru/#/document/12125268/entry/266" TargetMode="External"/><Relationship Id="rId4" Type="http://schemas.openxmlformats.org/officeDocument/2006/relationships/image" Target="../media/image4.png"/><Relationship Id="rId9" Type="http://schemas.openxmlformats.org/officeDocument/2006/relationships/hyperlink" Target="https://internet.garant.ru/services/arbitr/link/317293820" TargetMode="External"/></Relationships>
</file>

<file path=ppt/slides/_rels/slide8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9.xml"/><Relationship Id="rId6" Type="http://schemas.openxmlformats.org/officeDocument/2006/relationships/image" Target="../media/image14.jpg"/><Relationship Id="rId5" Type="http://schemas.openxmlformats.org/officeDocument/2006/relationships/hyperlink" Target="mailto:artym-dgaz@mail.ru" TargetMode="Externa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7AA9D"/>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1445285" y="2000006"/>
            <a:ext cx="19733285" cy="1271208"/>
            <a:chOff x="0" y="0"/>
            <a:chExt cx="2916870" cy="187903"/>
          </a:xfrm>
        </p:grpSpPr>
        <p:sp>
          <p:nvSpPr>
            <p:cNvPr id="3" name="Freeform 3"/>
            <p:cNvSpPr/>
            <p:nvPr/>
          </p:nvSpPr>
          <p:spPr>
            <a:xfrm>
              <a:off x="0" y="0"/>
              <a:ext cx="2916870" cy="187903"/>
            </a:xfrm>
            <a:custGeom>
              <a:avLst/>
              <a:gdLst/>
              <a:ahLst/>
              <a:cxnLst/>
              <a:rect l="l" t="t" r="r" b="b"/>
              <a:pathLst>
                <a:path w="2916870" h="187903">
                  <a:moveTo>
                    <a:pt x="203200" y="0"/>
                  </a:moveTo>
                  <a:lnTo>
                    <a:pt x="2916870" y="0"/>
                  </a:lnTo>
                  <a:lnTo>
                    <a:pt x="2713670" y="187903"/>
                  </a:lnTo>
                  <a:lnTo>
                    <a:pt x="0" y="187903"/>
                  </a:lnTo>
                  <a:lnTo>
                    <a:pt x="203200" y="0"/>
                  </a:lnTo>
                  <a:close/>
                </a:path>
              </a:pathLst>
            </a:custGeom>
            <a:solidFill>
              <a:srgbClr val="FFFFFF"/>
            </a:solidFill>
          </p:spPr>
        </p:sp>
        <p:sp>
          <p:nvSpPr>
            <p:cNvPr id="4" name="TextBox 4"/>
            <p:cNvSpPr txBox="1"/>
            <p:nvPr/>
          </p:nvSpPr>
          <p:spPr>
            <a:xfrm>
              <a:off x="101600" y="28575"/>
              <a:ext cx="2713670" cy="159328"/>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1445285" y="2282133"/>
            <a:ext cx="20166131" cy="689950"/>
          </a:xfrm>
          <a:prstGeom prst="rect">
            <a:avLst/>
          </a:prstGeom>
        </p:spPr>
        <p:txBody>
          <a:bodyPr lIns="0" tIns="0" rIns="0" bIns="0" rtlCol="0" anchor="t">
            <a:spAutoFit/>
          </a:bodyPr>
          <a:lstStyle/>
          <a:p>
            <a:pPr algn="ctr">
              <a:lnSpc>
                <a:spcPts val="5671"/>
              </a:lnSpc>
              <a:spcBef>
                <a:spcPct val="0"/>
              </a:spcBef>
            </a:pPr>
            <a:r>
              <a:rPr lang="en-US" sz="4051">
                <a:solidFill>
                  <a:srgbClr val="27AA9D"/>
                </a:solidFill>
                <a:latin typeface="Intro"/>
              </a:rPr>
              <a:t>Векторы развития летней оздоровительной кампании</a:t>
            </a:r>
          </a:p>
        </p:txBody>
      </p:sp>
      <p:sp>
        <p:nvSpPr>
          <p:cNvPr id="6" name="Freeform 6"/>
          <p:cNvSpPr/>
          <p:nvPr/>
        </p:nvSpPr>
        <p:spPr>
          <a:xfrm>
            <a:off x="15700998" y="5380490"/>
            <a:ext cx="5712591" cy="4948532"/>
          </a:xfrm>
          <a:custGeom>
            <a:avLst/>
            <a:gdLst/>
            <a:ahLst/>
            <a:cxnLst/>
            <a:rect l="l" t="t" r="r" b="b"/>
            <a:pathLst>
              <a:path w="5712591" h="4948532">
                <a:moveTo>
                  <a:pt x="0" y="0"/>
                </a:moveTo>
                <a:lnTo>
                  <a:pt x="5712591" y="0"/>
                </a:lnTo>
                <a:lnTo>
                  <a:pt x="5712591" y="4948532"/>
                </a:lnTo>
                <a:lnTo>
                  <a:pt x="0" y="494853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7" name="Group 7"/>
          <p:cNvGrpSpPr/>
          <p:nvPr/>
        </p:nvGrpSpPr>
        <p:grpSpPr>
          <a:xfrm rot="1029138">
            <a:off x="16917823" y="1813685"/>
            <a:ext cx="6116174" cy="5256087"/>
            <a:chOff x="0" y="0"/>
            <a:chExt cx="812800" cy="698500"/>
          </a:xfrm>
        </p:grpSpPr>
        <p:sp>
          <p:nvSpPr>
            <p:cNvPr id="8" name="Freeform 8"/>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FAFAFA"/>
            </a:solidFill>
          </p:spPr>
        </p:sp>
        <p:sp>
          <p:nvSpPr>
            <p:cNvPr id="9" name="TextBox 9"/>
            <p:cNvSpPr txBox="1"/>
            <p:nvPr/>
          </p:nvSpPr>
          <p:spPr>
            <a:xfrm>
              <a:off x="114300" y="47625"/>
              <a:ext cx="584200" cy="650875"/>
            </a:xfrm>
            <a:prstGeom prst="rect">
              <a:avLst/>
            </a:prstGeom>
          </p:spPr>
          <p:txBody>
            <a:bodyPr lIns="50800" tIns="50800" rIns="50800" bIns="50800" rtlCol="0" anchor="ctr"/>
            <a:lstStyle/>
            <a:p>
              <a:pPr algn="ctr">
                <a:lnSpc>
                  <a:spcPts val="2499"/>
                </a:lnSpc>
              </a:pPr>
              <a:endParaRPr/>
            </a:p>
          </p:txBody>
        </p:sp>
      </p:grpSp>
      <p:grpSp>
        <p:nvGrpSpPr>
          <p:cNvPr id="10" name="Group 10"/>
          <p:cNvGrpSpPr/>
          <p:nvPr/>
        </p:nvGrpSpPr>
        <p:grpSpPr>
          <a:xfrm rot="992205">
            <a:off x="16647947" y="3426930"/>
            <a:ext cx="6116174" cy="5256087"/>
            <a:chOff x="0" y="0"/>
            <a:chExt cx="812800" cy="698500"/>
          </a:xfrm>
        </p:grpSpPr>
        <p:sp>
          <p:nvSpPr>
            <p:cNvPr id="11" name="Freeform 11"/>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2" name="TextBox 12"/>
            <p:cNvSpPr txBox="1"/>
            <p:nvPr/>
          </p:nvSpPr>
          <p:spPr>
            <a:xfrm>
              <a:off x="114300" y="47625"/>
              <a:ext cx="584200" cy="650875"/>
            </a:xfrm>
            <a:prstGeom prst="rect">
              <a:avLst/>
            </a:prstGeom>
          </p:spPr>
          <p:txBody>
            <a:bodyPr lIns="50800" tIns="50800" rIns="50800" bIns="50800" rtlCol="0" anchor="ctr"/>
            <a:lstStyle/>
            <a:p>
              <a:pPr algn="ctr">
                <a:lnSpc>
                  <a:spcPts val="2499"/>
                </a:lnSpc>
              </a:pPr>
              <a:endParaRPr/>
            </a:p>
          </p:txBody>
        </p:sp>
      </p:grpSp>
      <p:sp>
        <p:nvSpPr>
          <p:cNvPr id="13" name="Freeform 13"/>
          <p:cNvSpPr/>
          <p:nvPr/>
        </p:nvSpPr>
        <p:spPr>
          <a:xfrm rot="-7261847">
            <a:off x="16028499" y="6651604"/>
            <a:ext cx="4336969" cy="3390721"/>
          </a:xfrm>
          <a:custGeom>
            <a:avLst/>
            <a:gdLst/>
            <a:ahLst/>
            <a:cxnLst/>
            <a:rect l="l" t="t" r="r" b="b"/>
            <a:pathLst>
              <a:path w="4336969" h="3390721">
                <a:moveTo>
                  <a:pt x="0" y="0"/>
                </a:moveTo>
                <a:lnTo>
                  <a:pt x="4336970" y="0"/>
                </a:lnTo>
                <a:lnTo>
                  <a:pt x="4336970" y="3390721"/>
                </a:lnTo>
                <a:lnTo>
                  <a:pt x="0" y="3390721"/>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4" name="TextBox 14"/>
          <p:cNvSpPr txBox="1"/>
          <p:nvPr/>
        </p:nvSpPr>
        <p:spPr>
          <a:xfrm>
            <a:off x="5103702" y="546391"/>
            <a:ext cx="10597296" cy="916994"/>
          </a:xfrm>
          <a:prstGeom prst="rect">
            <a:avLst/>
          </a:prstGeom>
        </p:spPr>
        <p:txBody>
          <a:bodyPr lIns="0" tIns="0" rIns="0" bIns="0" rtlCol="0" anchor="t">
            <a:spAutoFit/>
          </a:bodyPr>
          <a:lstStyle/>
          <a:p>
            <a:pPr algn="ctr">
              <a:lnSpc>
                <a:spcPts val="3690"/>
              </a:lnSpc>
              <a:spcBef>
                <a:spcPct val="0"/>
              </a:spcBef>
            </a:pPr>
            <a:r>
              <a:rPr lang="en-US" sz="2636">
                <a:solidFill>
                  <a:srgbClr val="FFFFFF"/>
                </a:solidFill>
                <a:latin typeface="TT Drugs Bold"/>
              </a:rPr>
              <a:t>Всероссийская онлайн конференция в сфере организации отдыха и оздоровления детей</a:t>
            </a:r>
          </a:p>
        </p:txBody>
      </p:sp>
      <p:grpSp>
        <p:nvGrpSpPr>
          <p:cNvPr id="15" name="Group 15"/>
          <p:cNvGrpSpPr/>
          <p:nvPr/>
        </p:nvGrpSpPr>
        <p:grpSpPr>
          <a:xfrm>
            <a:off x="1106914" y="280165"/>
            <a:ext cx="3442063" cy="1251620"/>
            <a:chOff x="0" y="0"/>
            <a:chExt cx="807030" cy="293456"/>
          </a:xfrm>
        </p:grpSpPr>
        <p:sp>
          <p:nvSpPr>
            <p:cNvPr id="16" name="Freeform 16"/>
            <p:cNvSpPr/>
            <p:nvPr/>
          </p:nvSpPr>
          <p:spPr>
            <a:xfrm>
              <a:off x="0" y="0"/>
              <a:ext cx="807030" cy="293456"/>
            </a:xfrm>
            <a:custGeom>
              <a:avLst/>
              <a:gdLst/>
              <a:ahLst/>
              <a:cxnLst/>
              <a:rect l="l" t="t" r="r" b="b"/>
              <a:pathLst>
                <a:path w="807030" h="293456">
                  <a:moveTo>
                    <a:pt x="0" y="0"/>
                  </a:moveTo>
                  <a:lnTo>
                    <a:pt x="807030" y="0"/>
                  </a:lnTo>
                  <a:lnTo>
                    <a:pt x="807030" y="293456"/>
                  </a:lnTo>
                  <a:lnTo>
                    <a:pt x="0" y="293456"/>
                  </a:lnTo>
                  <a:close/>
                </a:path>
              </a:pathLst>
            </a:custGeom>
            <a:solidFill>
              <a:srgbClr val="0B686D"/>
            </a:solidFill>
          </p:spPr>
        </p:sp>
        <p:sp>
          <p:nvSpPr>
            <p:cNvPr id="17" name="TextBox 17"/>
            <p:cNvSpPr txBox="1"/>
            <p:nvPr/>
          </p:nvSpPr>
          <p:spPr>
            <a:xfrm>
              <a:off x="0" y="28575"/>
              <a:ext cx="807030" cy="264881"/>
            </a:xfrm>
            <a:prstGeom prst="rect">
              <a:avLst/>
            </a:prstGeom>
          </p:spPr>
          <p:txBody>
            <a:bodyPr lIns="37559" tIns="37559" rIns="37559" bIns="37559" rtlCol="0" anchor="ctr"/>
            <a:lstStyle/>
            <a:p>
              <a:pPr algn="ctr">
                <a:lnSpc>
                  <a:spcPts val="1165"/>
                </a:lnSpc>
              </a:pPr>
              <a:endParaRPr/>
            </a:p>
          </p:txBody>
        </p:sp>
      </p:grpSp>
      <p:sp>
        <p:nvSpPr>
          <p:cNvPr id="18" name="Freeform 18"/>
          <p:cNvSpPr/>
          <p:nvPr/>
        </p:nvSpPr>
        <p:spPr>
          <a:xfrm>
            <a:off x="1327562" y="280165"/>
            <a:ext cx="3025378" cy="1350062"/>
          </a:xfrm>
          <a:custGeom>
            <a:avLst/>
            <a:gdLst/>
            <a:ahLst/>
            <a:cxnLst/>
            <a:rect l="l" t="t" r="r" b="b"/>
            <a:pathLst>
              <a:path w="3025378" h="1350062">
                <a:moveTo>
                  <a:pt x="0" y="0"/>
                </a:moveTo>
                <a:lnTo>
                  <a:pt x="3025378" y="0"/>
                </a:lnTo>
                <a:lnTo>
                  <a:pt x="3025378" y="1350061"/>
                </a:lnTo>
                <a:lnTo>
                  <a:pt x="0" y="1350061"/>
                </a:lnTo>
                <a:lnTo>
                  <a:pt x="0" y="0"/>
                </a:lnTo>
                <a:close/>
              </a:path>
            </a:pathLst>
          </a:custGeom>
          <a:blipFill>
            <a:blip r:embed="rId6"/>
            <a:stretch>
              <a:fillRect t="-21512" r="-3692"/>
            </a:stretch>
          </a:blipFill>
        </p:spPr>
      </p:sp>
      <p:sp>
        <p:nvSpPr>
          <p:cNvPr id="19" name="Заголовок 18">
            <a:extLst>
              <a:ext uri="{FF2B5EF4-FFF2-40B4-BE49-F238E27FC236}">
                <a16:creationId xmlns:a16="http://schemas.microsoft.com/office/drawing/2014/main" xmlns="" id="{AD24373E-9FB5-4BD1-AC72-F80714B16B11}"/>
              </a:ext>
            </a:extLst>
          </p:cNvPr>
          <p:cNvSpPr>
            <a:spLocks noGrp="1"/>
          </p:cNvSpPr>
          <p:nvPr>
            <p:ph type="title"/>
          </p:nvPr>
        </p:nvSpPr>
        <p:spPr>
          <a:xfrm>
            <a:off x="1198144" y="4373514"/>
            <a:ext cx="6806434" cy="1539972"/>
          </a:xfrm>
        </p:spPr>
        <p:txBody>
          <a:bodyPr>
            <a:normAutofit/>
          </a:bodyPr>
          <a:lstStyle/>
          <a:p>
            <a:pPr algn="ctr"/>
            <a:r>
              <a:rPr lang="ru-RU" sz="4400" dirty="0" err="1" smtClean="0">
                <a:solidFill>
                  <a:schemeClr val="bg1"/>
                </a:solidFill>
              </a:rPr>
              <a:t>Саморуков</a:t>
            </a:r>
            <a:r>
              <a:rPr lang="ru-RU" sz="4400" dirty="0" smtClean="0">
                <a:solidFill>
                  <a:schemeClr val="bg1"/>
                </a:solidFill>
              </a:rPr>
              <a:t> Артем Викторович</a:t>
            </a:r>
            <a:endParaRPr lang="ru-RU" sz="4400" dirty="0">
              <a:solidFill>
                <a:schemeClr val="bg1"/>
              </a:solidFill>
            </a:endParaRPr>
          </a:p>
        </p:txBody>
      </p:sp>
      <p:pic>
        <p:nvPicPr>
          <p:cNvPr id="22" name="Рисунок 21"/>
          <p:cNvPicPr>
            <a:picLocks noGrp="1" noChangeAspect="1"/>
          </p:cNvPicPr>
          <p:nvPr>
            <p:ph type="pic" idx="1"/>
          </p:nvPr>
        </p:nvPicPr>
        <p:blipFill>
          <a:blip r:embed="rId7">
            <a:extLst>
              <a:ext uri="{28A0092B-C50C-407E-A947-70E740481C1C}">
                <a14:useLocalDpi xmlns:a14="http://schemas.microsoft.com/office/drawing/2010/main" val="0"/>
              </a:ext>
            </a:extLst>
          </a:blip>
          <a:srcRect l="8986" r="8986"/>
          <a:stretch>
            <a:fillRect/>
          </a:stretch>
        </p:blipFill>
        <p:spPr>
          <a:xfrm>
            <a:off x="9435624" y="2906361"/>
            <a:ext cx="6265374" cy="7380639"/>
          </a:xfrm>
        </p:spPr>
      </p:pic>
      <p:sp>
        <p:nvSpPr>
          <p:cNvPr id="21" name="Текст 20">
            <a:extLst>
              <a:ext uri="{FF2B5EF4-FFF2-40B4-BE49-F238E27FC236}">
                <a16:creationId xmlns:a16="http://schemas.microsoft.com/office/drawing/2014/main" xmlns="" id="{F2AFFE1E-F590-41E1-B8EB-855980F95FD0}"/>
              </a:ext>
            </a:extLst>
          </p:cNvPr>
          <p:cNvSpPr>
            <a:spLocks noGrp="1"/>
          </p:cNvSpPr>
          <p:nvPr>
            <p:ph type="body" sz="half" idx="2"/>
          </p:nvPr>
        </p:nvSpPr>
        <p:spPr>
          <a:xfrm>
            <a:off x="1229258" y="6504189"/>
            <a:ext cx="7408522" cy="2150038"/>
          </a:xfrm>
        </p:spPr>
        <p:txBody>
          <a:bodyPr/>
          <a:lstStyle/>
          <a:p>
            <a:pPr algn="ctr"/>
            <a:r>
              <a:rPr lang="ru-RU" sz="3200" dirty="0" smtClean="0">
                <a:solidFill>
                  <a:schemeClr val="bg1"/>
                </a:solidFill>
                <a:latin typeface="+mj-lt"/>
              </a:rPr>
              <a:t>Заместитель председателя Фонда развития детских лагерей</a:t>
            </a:r>
            <a:endParaRPr lang="ru-RU" sz="3200" dirty="0">
              <a:solidFill>
                <a:schemeClr val="bg1"/>
              </a:solidFill>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9" name="Прямоугольник 18"/>
          <p:cNvSpPr/>
          <p:nvPr/>
        </p:nvSpPr>
        <p:spPr>
          <a:xfrm>
            <a:off x="976192" y="1714500"/>
            <a:ext cx="16114832" cy="6494085"/>
          </a:xfrm>
          <a:prstGeom prst="rect">
            <a:avLst/>
          </a:prstGeom>
        </p:spPr>
        <p:txBody>
          <a:bodyPr wrap="square">
            <a:spAutoFit/>
          </a:bodyPr>
          <a:lstStyle/>
          <a:p>
            <a:pPr algn="just"/>
            <a:r>
              <a:rPr lang="ru-RU" sz="3200" dirty="0"/>
              <a:t>Оформим </a:t>
            </a:r>
            <a:r>
              <a:rPr lang="ru-RU" sz="3200" dirty="0">
                <a:hlinkClick r:id="rId5"/>
              </a:rPr>
              <a:t>приказ</a:t>
            </a:r>
            <a:r>
              <a:rPr lang="ru-RU" sz="3200" dirty="0"/>
              <a:t> об антитеррористической защищенности учреждения</a:t>
            </a:r>
            <a:r>
              <a:rPr lang="ru-RU" sz="3200" dirty="0" smtClean="0"/>
              <a:t>.</a:t>
            </a:r>
          </a:p>
          <a:p>
            <a:pPr algn="ctr"/>
            <a:r>
              <a:rPr lang="ru-RU" sz="2400" b="1" dirty="0">
                <a:solidFill>
                  <a:srgbClr val="FF0000"/>
                </a:solidFill>
                <a:effectLst>
                  <a:outerShdw blurRad="38100" dist="38100" dir="2700000" algn="tl">
                    <a:srgbClr val="000000">
                      <a:alpha val="43137"/>
                    </a:srgbClr>
                  </a:outerShdw>
                </a:effectLst>
              </a:rPr>
              <a:t>Что прописать в приказе!!!</a:t>
            </a:r>
          </a:p>
          <a:p>
            <a:pPr marL="457200" indent="-457200" algn="just">
              <a:buAutoNum type="arabicPeriod"/>
            </a:pPr>
            <a:r>
              <a:rPr lang="ru-RU" sz="2400" dirty="0"/>
              <a:t>Ответственного за проведение контрольного обследования помещений, здания, территории;</a:t>
            </a:r>
          </a:p>
          <a:p>
            <a:pPr marL="457200" indent="-457200" algn="just">
              <a:buAutoNum type="arabicPeriod"/>
            </a:pPr>
            <a:r>
              <a:rPr lang="ru-RU" sz="2400" dirty="0"/>
              <a:t>Ответственного и срок за составление </a:t>
            </a:r>
            <a:r>
              <a:rPr lang="en-US" sz="2400" dirty="0" err="1"/>
              <a:t>график</a:t>
            </a:r>
            <a:r>
              <a:rPr lang="ru-RU" sz="2400" dirty="0"/>
              <a:t>а</a:t>
            </a:r>
            <a:r>
              <a:rPr lang="en-US" sz="2400" dirty="0"/>
              <a:t> </a:t>
            </a:r>
            <a:r>
              <a:rPr lang="en-US" sz="2400" dirty="0" err="1"/>
              <a:t>дежурств</a:t>
            </a:r>
            <a:r>
              <a:rPr lang="en-US" sz="2400" dirty="0"/>
              <a:t> </a:t>
            </a:r>
            <a:r>
              <a:rPr lang="en-US" sz="2400" dirty="0" err="1"/>
              <a:t>по</a:t>
            </a:r>
            <a:r>
              <a:rPr lang="en-US" sz="2400" dirty="0"/>
              <a:t> </a:t>
            </a:r>
            <a:r>
              <a:rPr lang="en-US" sz="2400" dirty="0" err="1"/>
              <a:t>осмотру</a:t>
            </a:r>
            <a:r>
              <a:rPr lang="en-US" sz="2400" dirty="0"/>
              <a:t> </a:t>
            </a:r>
            <a:r>
              <a:rPr lang="en-US" sz="2400" dirty="0" err="1"/>
              <a:t>территории</a:t>
            </a:r>
            <a:r>
              <a:rPr lang="en-US" sz="2400" dirty="0"/>
              <a:t> и </a:t>
            </a:r>
            <a:r>
              <a:rPr lang="en-US" sz="2400" dirty="0" err="1"/>
              <a:t>здания</a:t>
            </a:r>
            <a:r>
              <a:rPr lang="ru-RU" sz="2400" dirty="0"/>
              <a:t>, </a:t>
            </a:r>
            <a:r>
              <a:rPr lang="en-US" sz="2400" b="1" dirty="0">
                <a:solidFill>
                  <a:srgbClr val="FF0000"/>
                </a:solidFill>
                <a:effectLst>
                  <a:outerShdw blurRad="38100" dist="38100" dir="2700000" algn="tl">
                    <a:srgbClr val="000000">
                      <a:alpha val="43137"/>
                    </a:srgbClr>
                  </a:outerShdw>
                </a:effectLst>
              </a:rPr>
              <a:t>в </a:t>
            </a:r>
            <a:r>
              <a:rPr lang="en-US" sz="2400" b="1" dirty="0" err="1">
                <a:solidFill>
                  <a:srgbClr val="FF0000"/>
                </a:solidFill>
                <a:effectLst>
                  <a:outerShdw blurRad="38100" dist="38100" dir="2700000" algn="tl">
                    <a:srgbClr val="000000">
                      <a:alpha val="43137"/>
                    </a:srgbClr>
                  </a:outerShdw>
                </a:effectLst>
              </a:rPr>
              <a:t>соответствии</a:t>
            </a:r>
            <a:r>
              <a:rPr lang="en-US" sz="2400" b="1" dirty="0">
                <a:solidFill>
                  <a:srgbClr val="FF0000"/>
                </a:solidFill>
                <a:effectLst>
                  <a:outerShdw blurRad="38100" dist="38100" dir="2700000" algn="tl">
                    <a:srgbClr val="000000">
                      <a:alpha val="43137"/>
                    </a:srgbClr>
                  </a:outerShdw>
                </a:effectLst>
              </a:rPr>
              <a:t> с </a:t>
            </a:r>
            <a:r>
              <a:rPr lang="en-US" sz="2400" b="1" dirty="0" err="1">
                <a:solidFill>
                  <a:srgbClr val="FF0000"/>
                </a:solidFill>
                <a:effectLst>
                  <a:outerShdw blurRad="38100" dist="38100" dir="2700000" algn="tl">
                    <a:srgbClr val="000000">
                      <a:alpha val="43137"/>
                    </a:srgbClr>
                  </a:outerShdw>
                </a:effectLst>
              </a:rPr>
              <a:t>планом</a:t>
            </a:r>
            <a:r>
              <a:rPr lang="en-US" sz="2400" b="1" dirty="0">
                <a:solidFill>
                  <a:srgbClr val="FF0000"/>
                </a:solidFill>
                <a:effectLst>
                  <a:outerShdw blurRad="38100" dist="38100" dir="2700000" algn="tl">
                    <a:srgbClr val="000000">
                      <a:alpha val="43137"/>
                    </a:srgbClr>
                  </a:outerShdw>
                </a:effectLst>
              </a:rPr>
              <a:t> </a:t>
            </a:r>
            <a:r>
              <a:rPr lang="en-US" sz="2400" b="1" dirty="0" err="1">
                <a:solidFill>
                  <a:srgbClr val="FF0000"/>
                </a:solidFill>
                <a:effectLst>
                  <a:outerShdw blurRad="38100" dist="38100" dir="2700000" algn="tl">
                    <a:srgbClr val="000000">
                      <a:alpha val="43137"/>
                    </a:srgbClr>
                  </a:outerShdw>
                </a:effectLst>
              </a:rPr>
              <a:t>охраны</a:t>
            </a:r>
            <a:r>
              <a:rPr lang="en-US" sz="2400" b="1" dirty="0">
                <a:solidFill>
                  <a:srgbClr val="FF0000"/>
                </a:solidFill>
                <a:effectLst>
                  <a:outerShdw blurRad="38100" dist="38100" dir="2700000" algn="tl">
                    <a:srgbClr val="000000">
                      <a:alpha val="43137"/>
                    </a:srgbClr>
                  </a:outerShdw>
                </a:effectLst>
              </a:rPr>
              <a:t> </a:t>
            </a:r>
            <a:r>
              <a:rPr lang="en-US" sz="2400" b="1" dirty="0" err="1">
                <a:solidFill>
                  <a:srgbClr val="FF0000"/>
                </a:solidFill>
                <a:effectLst>
                  <a:outerShdw blurRad="38100" dist="38100" dir="2700000" algn="tl">
                    <a:srgbClr val="000000">
                      <a:alpha val="43137"/>
                    </a:srgbClr>
                  </a:outerShdw>
                </a:effectLst>
              </a:rPr>
              <a:t>разработать</a:t>
            </a:r>
            <a:r>
              <a:rPr lang="en-US" sz="2400" b="1" dirty="0">
                <a:solidFill>
                  <a:srgbClr val="FF0000"/>
                </a:solidFill>
                <a:effectLst>
                  <a:outerShdw blurRad="38100" dist="38100" dir="2700000" algn="tl">
                    <a:srgbClr val="000000">
                      <a:alpha val="43137"/>
                    </a:srgbClr>
                  </a:outerShdw>
                </a:effectLst>
              </a:rPr>
              <a:t> </a:t>
            </a:r>
            <a:r>
              <a:rPr lang="en-US" sz="2400" b="1" dirty="0" err="1">
                <a:solidFill>
                  <a:srgbClr val="FF0000"/>
                </a:solidFill>
                <a:effectLst>
                  <a:outerShdw blurRad="38100" dist="38100" dir="2700000" algn="tl">
                    <a:srgbClr val="000000">
                      <a:alpha val="43137"/>
                    </a:srgbClr>
                  </a:outerShdw>
                </a:effectLst>
              </a:rPr>
              <a:t>три</a:t>
            </a:r>
            <a:r>
              <a:rPr lang="en-US" sz="2400" b="1" dirty="0">
                <a:solidFill>
                  <a:srgbClr val="FF0000"/>
                </a:solidFill>
                <a:effectLst>
                  <a:outerShdw blurRad="38100" dist="38100" dir="2700000" algn="tl">
                    <a:srgbClr val="000000">
                      <a:alpha val="43137"/>
                    </a:srgbClr>
                  </a:outerShdw>
                </a:effectLst>
              </a:rPr>
              <a:t> </a:t>
            </a:r>
            <a:r>
              <a:rPr lang="en-US" sz="2400" b="1" dirty="0" err="1">
                <a:solidFill>
                  <a:srgbClr val="FF0000"/>
                </a:solidFill>
                <a:effectLst>
                  <a:outerShdw blurRad="38100" dist="38100" dir="2700000" algn="tl">
                    <a:srgbClr val="000000">
                      <a:alpha val="43137"/>
                    </a:srgbClr>
                  </a:outerShdw>
                </a:effectLst>
              </a:rPr>
              <a:t>маршрута</a:t>
            </a:r>
            <a:r>
              <a:rPr lang="en-US" sz="2400" b="1" dirty="0">
                <a:solidFill>
                  <a:srgbClr val="FF0000"/>
                </a:solidFill>
                <a:effectLst>
                  <a:outerShdw blurRad="38100" dist="38100" dir="2700000" algn="tl">
                    <a:srgbClr val="000000">
                      <a:alpha val="43137"/>
                    </a:srgbClr>
                  </a:outerShdw>
                </a:effectLst>
              </a:rPr>
              <a:t> </a:t>
            </a:r>
            <a:r>
              <a:rPr lang="en-US" sz="2400" b="1" dirty="0" err="1">
                <a:solidFill>
                  <a:srgbClr val="FF0000"/>
                </a:solidFill>
                <a:effectLst>
                  <a:outerShdw blurRad="38100" dist="38100" dir="2700000" algn="tl">
                    <a:srgbClr val="000000">
                      <a:alpha val="43137"/>
                    </a:srgbClr>
                  </a:outerShdw>
                </a:effectLst>
              </a:rPr>
              <a:t>движения</a:t>
            </a:r>
            <a:r>
              <a:rPr lang="en-US" sz="2400" b="1" dirty="0">
                <a:solidFill>
                  <a:srgbClr val="FF0000"/>
                </a:solidFill>
                <a:effectLst>
                  <a:outerShdw blurRad="38100" dist="38100" dir="2700000" algn="tl">
                    <a:srgbClr val="000000">
                      <a:alpha val="43137"/>
                    </a:srgbClr>
                  </a:outerShdw>
                </a:effectLst>
              </a:rPr>
              <a:t> с </a:t>
            </a:r>
            <a:r>
              <a:rPr lang="en-US" sz="2400" b="1" dirty="0" err="1">
                <a:solidFill>
                  <a:srgbClr val="FF0000"/>
                </a:solidFill>
                <a:effectLst>
                  <a:outerShdw blurRad="38100" dist="38100" dir="2700000" algn="tl">
                    <a:srgbClr val="000000">
                      <a:alpha val="43137"/>
                    </a:srgbClr>
                  </a:outerShdw>
                </a:effectLst>
              </a:rPr>
              <a:t>отображением</a:t>
            </a:r>
            <a:r>
              <a:rPr lang="en-US" sz="2400" b="1" dirty="0">
                <a:solidFill>
                  <a:srgbClr val="FF0000"/>
                </a:solidFill>
                <a:effectLst>
                  <a:outerShdw blurRad="38100" dist="38100" dir="2700000" algn="tl">
                    <a:srgbClr val="000000">
                      <a:alpha val="43137"/>
                    </a:srgbClr>
                  </a:outerShdw>
                </a:effectLst>
              </a:rPr>
              <a:t> </a:t>
            </a:r>
            <a:r>
              <a:rPr lang="en-US" sz="2400" b="1" dirty="0" err="1">
                <a:solidFill>
                  <a:srgbClr val="FF0000"/>
                </a:solidFill>
                <a:effectLst>
                  <a:outerShdw blurRad="38100" dist="38100" dir="2700000" algn="tl">
                    <a:srgbClr val="000000">
                      <a:alpha val="43137"/>
                    </a:srgbClr>
                  </a:outerShdw>
                </a:effectLst>
              </a:rPr>
              <a:t>их</a:t>
            </a:r>
            <a:r>
              <a:rPr lang="en-US" sz="2400" b="1" dirty="0">
                <a:solidFill>
                  <a:srgbClr val="FF0000"/>
                </a:solidFill>
                <a:effectLst>
                  <a:outerShdw blurRad="38100" dist="38100" dir="2700000" algn="tl">
                    <a:srgbClr val="000000">
                      <a:alpha val="43137"/>
                    </a:srgbClr>
                  </a:outerShdw>
                </a:effectLst>
              </a:rPr>
              <a:t> </a:t>
            </a:r>
            <a:r>
              <a:rPr lang="en-US" sz="2400" b="1" dirty="0" err="1">
                <a:solidFill>
                  <a:srgbClr val="FF0000"/>
                </a:solidFill>
                <a:effectLst>
                  <a:outerShdw blurRad="38100" dist="38100" dir="2700000" algn="tl">
                    <a:srgbClr val="000000">
                      <a:alpha val="43137"/>
                    </a:srgbClr>
                  </a:outerShdw>
                </a:effectLst>
              </a:rPr>
              <a:t>на</a:t>
            </a:r>
            <a:r>
              <a:rPr lang="en-US" sz="2400" b="1" dirty="0">
                <a:solidFill>
                  <a:srgbClr val="FF0000"/>
                </a:solidFill>
                <a:effectLst>
                  <a:outerShdw blurRad="38100" dist="38100" dir="2700000" algn="tl">
                    <a:srgbClr val="000000">
                      <a:alpha val="43137"/>
                    </a:srgbClr>
                  </a:outerShdw>
                </a:effectLst>
              </a:rPr>
              <a:t> </a:t>
            </a:r>
            <a:r>
              <a:rPr lang="en-US" sz="2400" b="1" dirty="0" err="1">
                <a:solidFill>
                  <a:srgbClr val="FF0000"/>
                </a:solidFill>
                <a:effectLst>
                  <a:outerShdw blurRad="38100" dist="38100" dir="2700000" algn="tl">
                    <a:srgbClr val="000000">
                      <a:alpha val="43137"/>
                    </a:srgbClr>
                  </a:outerShdw>
                </a:effectLst>
              </a:rPr>
              <a:t>схеме</a:t>
            </a:r>
            <a:r>
              <a:rPr lang="en-US" sz="2400" b="1" dirty="0">
                <a:solidFill>
                  <a:srgbClr val="FF0000"/>
                </a:solidFill>
                <a:effectLst>
                  <a:outerShdw blurRad="38100" dist="38100" dir="2700000" algn="tl">
                    <a:srgbClr val="000000">
                      <a:alpha val="43137"/>
                    </a:srgbClr>
                  </a:outerShdw>
                </a:effectLst>
              </a:rPr>
              <a:t> </a:t>
            </a:r>
            <a:r>
              <a:rPr lang="en-US" sz="2400" b="1" dirty="0" err="1">
                <a:solidFill>
                  <a:srgbClr val="FF0000"/>
                </a:solidFill>
                <a:effectLst>
                  <a:outerShdw blurRad="38100" dist="38100" dir="2700000" algn="tl">
                    <a:srgbClr val="000000">
                      <a:alpha val="43137"/>
                    </a:srgbClr>
                  </a:outerShdw>
                </a:effectLst>
              </a:rPr>
              <a:t>здания</a:t>
            </a:r>
            <a:r>
              <a:rPr lang="en-US" sz="2400" b="1" dirty="0">
                <a:solidFill>
                  <a:srgbClr val="FF0000"/>
                </a:solidFill>
                <a:effectLst>
                  <a:outerShdw blurRad="38100" dist="38100" dir="2700000" algn="tl">
                    <a:srgbClr val="000000">
                      <a:alpha val="43137"/>
                    </a:srgbClr>
                  </a:outerShdw>
                </a:effectLst>
              </a:rPr>
              <a:t> и </a:t>
            </a:r>
            <a:r>
              <a:rPr lang="en-US" sz="2400" b="1" dirty="0" err="1">
                <a:solidFill>
                  <a:srgbClr val="FF0000"/>
                </a:solidFill>
                <a:effectLst>
                  <a:outerShdw blurRad="38100" dist="38100" dir="2700000" algn="tl">
                    <a:srgbClr val="000000">
                      <a:alpha val="43137"/>
                    </a:srgbClr>
                  </a:outerShdw>
                </a:effectLst>
              </a:rPr>
              <a:t>территории</a:t>
            </a:r>
            <a:r>
              <a:rPr lang="ru-RU" sz="2400" b="1" dirty="0">
                <a:solidFill>
                  <a:srgbClr val="FF0000"/>
                </a:solidFill>
                <a:effectLst>
                  <a:outerShdw blurRad="38100" dist="38100" dir="2700000" algn="tl">
                    <a:srgbClr val="000000">
                      <a:alpha val="43137"/>
                    </a:srgbClr>
                  </a:outerShdw>
                </a:effectLst>
              </a:rPr>
              <a:t>;</a:t>
            </a:r>
          </a:p>
          <a:p>
            <a:pPr marL="457200" indent="-457200" algn="just">
              <a:buAutoNum type="arabicPeriod"/>
            </a:pPr>
            <a:r>
              <a:rPr lang="ru-RU" sz="2400" dirty="0"/>
              <a:t>Ответственного за</a:t>
            </a:r>
            <a:r>
              <a:rPr lang="en-US" sz="2400" dirty="0"/>
              <a:t> </a:t>
            </a:r>
            <a:r>
              <a:rPr lang="en-US" sz="2400" dirty="0" err="1"/>
              <a:t>постоянное</a:t>
            </a:r>
            <a:r>
              <a:rPr lang="en-US" sz="2400" dirty="0"/>
              <a:t> </a:t>
            </a:r>
            <a:r>
              <a:rPr lang="en-US" sz="2400" dirty="0" err="1"/>
              <a:t>взаимодействие</a:t>
            </a:r>
            <a:r>
              <a:rPr lang="en-US" sz="2400" dirty="0"/>
              <a:t> с </a:t>
            </a:r>
            <a:r>
              <a:rPr lang="en-US" sz="2400" dirty="0" err="1"/>
              <a:t>территориальными</a:t>
            </a:r>
            <a:r>
              <a:rPr lang="en-US" sz="2400" dirty="0"/>
              <a:t> ФСБ, МВД, </a:t>
            </a:r>
            <a:r>
              <a:rPr lang="en-US" sz="2400" dirty="0" err="1"/>
              <a:t>Росгвардией</a:t>
            </a:r>
            <a:r>
              <a:rPr lang="en-US" sz="2400" dirty="0"/>
              <a:t>, МЧС </a:t>
            </a:r>
            <a:r>
              <a:rPr lang="en-US" sz="2400" dirty="0" err="1"/>
              <a:t>по</a:t>
            </a:r>
            <a:r>
              <a:rPr lang="en-US" sz="2400" dirty="0"/>
              <a:t> </a:t>
            </a:r>
            <a:r>
              <a:rPr lang="en-US" sz="2400" dirty="0" err="1"/>
              <a:t>вопросам</a:t>
            </a:r>
            <a:r>
              <a:rPr lang="en-US" sz="2400" dirty="0"/>
              <a:t> </a:t>
            </a:r>
            <a:r>
              <a:rPr lang="en-US" sz="2400" dirty="0" err="1"/>
              <a:t>противодействия</a:t>
            </a:r>
            <a:r>
              <a:rPr lang="en-US" sz="2400" dirty="0"/>
              <a:t> </a:t>
            </a:r>
            <a:r>
              <a:rPr lang="en-US" sz="2400" dirty="0" err="1"/>
              <a:t>экстремизму</a:t>
            </a:r>
            <a:r>
              <a:rPr lang="en-US" sz="2400" dirty="0"/>
              <a:t> и </a:t>
            </a:r>
            <a:r>
              <a:rPr lang="en-US" sz="2400" dirty="0" err="1"/>
              <a:t>терроризму</a:t>
            </a:r>
            <a:r>
              <a:rPr lang="en-US" sz="2400" dirty="0"/>
              <a:t>;</a:t>
            </a:r>
            <a:endParaRPr lang="ru-RU" sz="2400" dirty="0"/>
          </a:p>
          <a:p>
            <a:pPr marL="457200" indent="-457200" algn="just">
              <a:buAutoNum type="arabicPeriod"/>
            </a:pPr>
            <a:r>
              <a:rPr lang="ru-RU" sz="2400" dirty="0"/>
              <a:t>Р</a:t>
            </a:r>
            <a:r>
              <a:rPr lang="en-US" sz="2400" dirty="0" err="1"/>
              <a:t>азработать</a:t>
            </a:r>
            <a:r>
              <a:rPr lang="en-US" sz="2400" dirty="0"/>
              <a:t> </a:t>
            </a:r>
            <a:r>
              <a:rPr lang="en-US" sz="2400" dirty="0" err="1"/>
              <a:t>порядок</a:t>
            </a:r>
            <a:r>
              <a:rPr lang="en-US" sz="2400" dirty="0"/>
              <a:t> </a:t>
            </a:r>
            <a:r>
              <a:rPr lang="en-US" sz="2400" dirty="0" err="1"/>
              <a:t>эвакуации</a:t>
            </a:r>
            <a:r>
              <a:rPr lang="en-US" sz="2400" dirty="0"/>
              <a:t> </a:t>
            </a:r>
            <a:r>
              <a:rPr lang="en-US" sz="2400" dirty="0" err="1"/>
              <a:t>работников</a:t>
            </a:r>
            <a:r>
              <a:rPr lang="en-US" sz="2400" dirty="0"/>
              <a:t>, </a:t>
            </a:r>
            <a:r>
              <a:rPr lang="en-US" sz="2400" dirty="0" err="1"/>
              <a:t>детей</a:t>
            </a:r>
            <a:r>
              <a:rPr lang="en-US" sz="2400" dirty="0"/>
              <a:t> и </a:t>
            </a:r>
            <a:r>
              <a:rPr lang="en-US" sz="2400" dirty="0" err="1"/>
              <a:t>иных</a:t>
            </a:r>
            <a:r>
              <a:rPr lang="en-US" sz="2400" dirty="0"/>
              <a:t> </a:t>
            </a:r>
            <a:r>
              <a:rPr lang="en-US" sz="2400" dirty="0" err="1"/>
              <a:t>лиц</a:t>
            </a:r>
            <a:r>
              <a:rPr lang="en-US" sz="2400" dirty="0"/>
              <a:t>, в </a:t>
            </a:r>
            <a:r>
              <a:rPr lang="en-US" sz="2400" dirty="0" err="1"/>
              <a:t>случае</a:t>
            </a:r>
            <a:r>
              <a:rPr lang="en-US" sz="2400" dirty="0"/>
              <a:t> </a:t>
            </a:r>
            <a:r>
              <a:rPr lang="en-US" sz="2400" dirty="0" err="1"/>
              <a:t>получения</a:t>
            </a:r>
            <a:r>
              <a:rPr lang="en-US" sz="2400" dirty="0"/>
              <a:t> </a:t>
            </a:r>
            <a:r>
              <a:rPr lang="en-US" sz="2400" dirty="0" err="1"/>
              <a:t>информации</a:t>
            </a:r>
            <a:r>
              <a:rPr lang="en-US" sz="2400" dirty="0"/>
              <a:t> </a:t>
            </a:r>
            <a:r>
              <a:rPr lang="en-US" sz="2400" dirty="0" err="1"/>
              <a:t>об</a:t>
            </a:r>
            <a:r>
              <a:rPr lang="en-US" sz="2400" dirty="0"/>
              <a:t> </a:t>
            </a:r>
            <a:r>
              <a:rPr lang="en-US" sz="2400" dirty="0" err="1"/>
              <a:t>угрозе</a:t>
            </a:r>
            <a:r>
              <a:rPr lang="en-US" sz="2400" dirty="0"/>
              <a:t> </a:t>
            </a:r>
            <a:r>
              <a:rPr lang="en-US" sz="2400" dirty="0" err="1"/>
              <a:t>совершения</a:t>
            </a:r>
            <a:r>
              <a:rPr lang="en-US" sz="2400" dirty="0"/>
              <a:t> </a:t>
            </a:r>
            <a:r>
              <a:rPr lang="en-US" sz="2400" dirty="0" err="1"/>
              <a:t>или</a:t>
            </a:r>
            <a:r>
              <a:rPr lang="en-US" sz="2400" dirty="0"/>
              <a:t> о </a:t>
            </a:r>
            <a:r>
              <a:rPr lang="en-US" sz="2400" dirty="0" err="1"/>
              <a:t>совершении</a:t>
            </a:r>
            <a:r>
              <a:rPr lang="en-US" sz="2400" dirty="0"/>
              <a:t> </a:t>
            </a:r>
            <a:r>
              <a:rPr lang="en-US" sz="2400" dirty="0" err="1"/>
              <a:t>террористического</a:t>
            </a:r>
            <a:r>
              <a:rPr lang="en-US" sz="2400" dirty="0"/>
              <a:t> </a:t>
            </a:r>
            <a:r>
              <a:rPr lang="en-US" sz="2400" dirty="0" err="1"/>
              <a:t>акта</a:t>
            </a:r>
            <a:r>
              <a:rPr lang="en-US" sz="2400" dirty="0"/>
              <a:t>;</a:t>
            </a:r>
            <a:endParaRPr lang="ru-RU" sz="2400" dirty="0"/>
          </a:p>
          <a:p>
            <a:pPr marL="457200" indent="-457200" algn="just">
              <a:buAutoNum type="arabicPeriod"/>
            </a:pPr>
            <a:r>
              <a:rPr lang="ru-RU" sz="2400" dirty="0"/>
              <a:t>Ответственного за составление плана мероприятий по антитеррористической защищенности;</a:t>
            </a:r>
          </a:p>
          <a:p>
            <a:pPr marL="457200" indent="-457200" algn="just">
              <a:buFont typeface="Arial" pitchFamily="34" charset="0"/>
              <a:buAutoNum type="arabicPeriod"/>
            </a:pPr>
            <a:r>
              <a:rPr lang="ru-RU" sz="2400" dirty="0"/>
              <a:t>Определить ответственного и определить сроки </a:t>
            </a:r>
            <a:r>
              <a:rPr lang="en-US" sz="2400" dirty="0" err="1"/>
              <a:t>прове</a:t>
            </a:r>
            <a:r>
              <a:rPr lang="ru-RU" sz="2400" dirty="0" err="1"/>
              <a:t>дения</a:t>
            </a:r>
            <a:r>
              <a:rPr lang="en-US" sz="2400" dirty="0"/>
              <a:t> с </a:t>
            </a:r>
            <a:r>
              <a:rPr lang="en-US" sz="2400" dirty="0" err="1"/>
              <a:t>детьми</a:t>
            </a:r>
            <a:r>
              <a:rPr lang="en-US" sz="2400" dirty="0"/>
              <a:t> </a:t>
            </a:r>
            <a:r>
              <a:rPr lang="en-US" sz="2400" dirty="0" err="1"/>
              <a:t>антитеррористические</a:t>
            </a:r>
            <a:r>
              <a:rPr lang="en-US" sz="2400" dirty="0"/>
              <a:t> </a:t>
            </a:r>
            <a:r>
              <a:rPr lang="en-US" sz="2400" dirty="0" err="1"/>
              <a:t>инструктажи</a:t>
            </a:r>
            <a:r>
              <a:rPr lang="en-US" sz="2400" dirty="0"/>
              <a:t> о </a:t>
            </a:r>
            <a:r>
              <a:rPr lang="en-US" sz="2400" dirty="0" err="1"/>
              <a:t>способах</a:t>
            </a:r>
            <a:r>
              <a:rPr lang="en-US" sz="2400" dirty="0"/>
              <a:t> </a:t>
            </a:r>
            <a:r>
              <a:rPr lang="en-US" sz="2400" dirty="0" err="1"/>
              <a:t>защиты</a:t>
            </a:r>
            <a:r>
              <a:rPr lang="en-US" sz="2400" dirty="0"/>
              <a:t> и </a:t>
            </a:r>
            <a:r>
              <a:rPr lang="en-US" sz="2400" dirty="0" err="1"/>
              <a:t>действиях</a:t>
            </a:r>
            <a:r>
              <a:rPr lang="en-US" sz="2400" dirty="0"/>
              <a:t> в </a:t>
            </a:r>
            <a:r>
              <a:rPr lang="en-US" sz="2400" dirty="0" err="1"/>
              <a:t>условиях</a:t>
            </a:r>
            <a:r>
              <a:rPr lang="en-US" sz="2400" dirty="0"/>
              <a:t> </a:t>
            </a:r>
            <a:r>
              <a:rPr lang="en-US" sz="2400" dirty="0" err="1"/>
              <a:t>угрозы</a:t>
            </a:r>
            <a:r>
              <a:rPr lang="en-US" sz="2400" dirty="0"/>
              <a:t> и </a:t>
            </a:r>
            <a:r>
              <a:rPr lang="en-US" sz="2400" dirty="0" err="1"/>
              <a:t>при</a:t>
            </a:r>
            <a:r>
              <a:rPr lang="en-US" sz="2400" dirty="0"/>
              <a:t> </a:t>
            </a:r>
            <a:r>
              <a:rPr lang="en-US" sz="2400" dirty="0" err="1"/>
              <a:t>совершении</a:t>
            </a:r>
            <a:r>
              <a:rPr lang="en-US" sz="2400" dirty="0"/>
              <a:t> </a:t>
            </a:r>
            <a:r>
              <a:rPr lang="en-US" sz="2400" dirty="0" err="1"/>
              <a:t>террористического</a:t>
            </a:r>
            <a:r>
              <a:rPr lang="en-US" sz="2400" dirty="0"/>
              <a:t> </a:t>
            </a:r>
            <a:r>
              <a:rPr lang="en-US" sz="2400" dirty="0" err="1"/>
              <a:t>акта</a:t>
            </a:r>
            <a:r>
              <a:rPr lang="en-US" sz="2400" dirty="0"/>
              <a:t>.</a:t>
            </a:r>
            <a:endParaRPr lang="ru-RU" sz="2400" dirty="0"/>
          </a:p>
          <a:p>
            <a:pPr algn="ctr"/>
            <a:endParaRPr lang="ru-RU" sz="2400" b="1" dirty="0">
              <a:solidFill>
                <a:srgbClr val="FF0000"/>
              </a:solidFill>
              <a:effectLst>
                <a:outerShdw blurRad="38100" dist="38100" dir="2700000" algn="tl">
                  <a:srgbClr val="000000">
                    <a:alpha val="43137"/>
                  </a:srgbClr>
                </a:outerShdw>
              </a:effectLst>
            </a:endParaRPr>
          </a:p>
          <a:p>
            <a:pPr algn="ctr"/>
            <a:r>
              <a:rPr lang="ru-RU" sz="2400" b="1" dirty="0">
                <a:solidFill>
                  <a:srgbClr val="FF0000"/>
                </a:solidFill>
                <a:effectLst>
                  <a:outerShdw blurRad="38100" dist="38100" dir="2700000" algn="tl">
                    <a:srgbClr val="000000">
                      <a:alpha val="43137"/>
                    </a:srgbClr>
                  </a:outerShdw>
                </a:effectLst>
              </a:rPr>
              <a:t>ВСЕ ЭТО МОЖНО ВОЗЛОЖИТЬ НА ОДНОГО ЧЕЛОВЕКА!!! </a:t>
            </a:r>
          </a:p>
          <a:p>
            <a:pPr algn="ctr"/>
            <a:r>
              <a:rPr lang="ru-RU" sz="2400" b="1" dirty="0">
                <a:solidFill>
                  <a:srgbClr val="FF0000"/>
                </a:solidFill>
                <a:effectLst>
                  <a:outerShdw blurRad="38100" dist="38100" dir="2700000" algn="tl">
                    <a:srgbClr val="000000">
                      <a:alpha val="43137"/>
                    </a:srgbClr>
                  </a:outerShdw>
                </a:effectLst>
              </a:rPr>
              <a:t>ВАЖНО ОПРЕДЕЛИТЬ КТО БУДЕТ ОСУЩЕСТВЛЯТЬ КОНТРОЛЬ ЗА ИСПОЛНЕНИЕМ ПРИКАЗА</a:t>
            </a:r>
          </a:p>
          <a:p>
            <a:pPr algn="just"/>
            <a:endParaRPr lang="ru-RU" sz="2400" dirty="0"/>
          </a:p>
        </p:txBody>
      </p:sp>
    </p:spTree>
    <p:extLst>
      <p:ext uri="{BB962C8B-B14F-4D97-AF65-F5344CB8AC3E}">
        <p14:creationId xmlns:p14="http://schemas.microsoft.com/office/powerpoint/2010/main" val="1693845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9" name="Прямоугольник 18"/>
          <p:cNvSpPr/>
          <p:nvPr/>
        </p:nvSpPr>
        <p:spPr>
          <a:xfrm>
            <a:off x="704850" y="1714500"/>
            <a:ext cx="16687800" cy="7940635"/>
          </a:xfrm>
          <a:prstGeom prst="rect">
            <a:avLst/>
          </a:prstGeom>
        </p:spPr>
        <p:txBody>
          <a:bodyPr wrap="square">
            <a:spAutoFit/>
          </a:bodyPr>
          <a:lstStyle/>
          <a:p>
            <a:r>
              <a:rPr lang="ru-RU" sz="4400" b="1" dirty="0">
                <a:solidFill>
                  <a:srgbClr val="FF0000"/>
                </a:solidFill>
                <a:effectLst>
                  <a:outerShdw blurRad="38100" dist="38100" dir="2700000" algn="tl">
                    <a:srgbClr val="000000">
                      <a:alpha val="43137"/>
                    </a:srgbClr>
                  </a:outerShdw>
                </a:effectLst>
              </a:rPr>
              <a:t>Утвердить положение о пропускном режиме</a:t>
            </a:r>
          </a:p>
          <a:p>
            <a:r>
              <a:rPr lang="ru-RU" sz="2800" b="1" dirty="0">
                <a:solidFill>
                  <a:srgbClr val="FF0000"/>
                </a:solidFill>
                <a:effectLst>
                  <a:outerShdw blurRad="38100" dist="38100" dir="2700000" algn="tl">
                    <a:srgbClr val="000000">
                      <a:alpha val="43137"/>
                    </a:srgbClr>
                  </a:outerShdw>
                </a:effectLst>
              </a:rPr>
              <a:t>В нем предусмотреть</a:t>
            </a:r>
            <a:r>
              <a:rPr lang="ru-RU" sz="2800" b="1" dirty="0" smtClean="0">
                <a:solidFill>
                  <a:srgbClr val="FF0000"/>
                </a:solidFill>
                <a:effectLst>
                  <a:outerShdw blurRad="38100" dist="38100" dir="2700000" algn="tl">
                    <a:srgbClr val="000000">
                      <a:alpha val="43137"/>
                    </a:srgbClr>
                  </a:outerShdw>
                </a:effectLst>
              </a:rPr>
              <a:t>:</a:t>
            </a:r>
          </a:p>
          <a:p>
            <a:pPr>
              <a:buFont typeface="Wingdings" panose="05000000000000000000" pitchFamily="2" charset="2"/>
              <a:buChar char="ü"/>
            </a:pPr>
            <a:r>
              <a:rPr lang="ru-RU" sz="2800" dirty="0"/>
              <a:t>Общие положения (расписать нормативные основания);</a:t>
            </a:r>
          </a:p>
          <a:p>
            <a:pPr>
              <a:buFont typeface="Wingdings" panose="05000000000000000000" pitchFamily="2" charset="2"/>
              <a:buChar char="ü"/>
            </a:pPr>
            <a:r>
              <a:rPr lang="ru-RU" sz="2800" dirty="0"/>
              <a:t>Порядок организации пропускного режима;</a:t>
            </a:r>
          </a:p>
          <a:p>
            <a:pPr>
              <a:buFont typeface="Wingdings" panose="05000000000000000000" pitchFamily="2" charset="2"/>
              <a:buChar char="ü"/>
            </a:pPr>
            <a:r>
              <a:rPr lang="ru-RU" sz="2800" dirty="0"/>
              <a:t>Пропускной режим детей;</a:t>
            </a:r>
          </a:p>
          <a:p>
            <a:pPr>
              <a:buFont typeface="Wingdings" panose="05000000000000000000" pitchFamily="2" charset="2"/>
              <a:buChar char="ü"/>
            </a:pPr>
            <a:r>
              <a:rPr lang="ru-RU" sz="2800" dirty="0"/>
              <a:t>Пропускной режим сотрудников;</a:t>
            </a:r>
          </a:p>
          <a:p>
            <a:pPr>
              <a:buFont typeface="Wingdings" panose="05000000000000000000" pitchFamily="2" charset="2"/>
              <a:buChar char="ü"/>
            </a:pPr>
            <a:r>
              <a:rPr lang="ru-RU" sz="2800" dirty="0"/>
              <a:t>Пропускной режим посетителей и родителей (законных представителей);</a:t>
            </a:r>
          </a:p>
          <a:p>
            <a:pPr>
              <a:buFont typeface="Wingdings" panose="05000000000000000000" pitchFamily="2" charset="2"/>
              <a:buChar char="ü"/>
            </a:pPr>
            <a:r>
              <a:rPr lang="ru-RU" sz="2800" dirty="0"/>
              <a:t>Пропускной режим сотрудников подрядных организаций;</a:t>
            </a:r>
          </a:p>
          <a:p>
            <a:pPr>
              <a:buFont typeface="Wingdings" panose="05000000000000000000" pitchFamily="2" charset="2"/>
              <a:buChar char="ü"/>
            </a:pPr>
            <a:r>
              <a:rPr lang="ru-RU" sz="2800" dirty="0"/>
              <a:t> Пропускной режим сотрудников вышестоящих организаций и проверяющих лиц;</a:t>
            </a:r>
          </a:p>
          <a:p>
            <a:pPr>
              <a:buFont typeface="Wingdings" panose="05000000000000000000" pitchFamily="2" charset="2"/>
              <a:buChar char="ü"/>
            </a:pPr>
            <a:r>
              <a:rPr lang="ru-RU" sz="2800" dirty="0"/>
              <a:t>Пропускной режим для представителей средств массовой информации и иных лиц;</a:t>
            </a:r>
          </a:p>
          <a:p>
            <a:pPr>
              <a:buFont typeface="Wingdings" panose="05000000000000000000" pitchFamily="2" charset="2"/>
              <a:buChar char="ü"/>
            </a:pPr>
            <a:r>
              <a:rPr lang="ru-RU" sz="2800" dirty="0"/>
              <a:t>Порядок допуска транспортных средств;</a:t>
            </a:r>
          </a:p>
          <a:p>
            <a:pPr>
              <a:buFont typeface="Wingdings" panose="05000000000000000000" pitchFamily="2" charset="2"/>
              <a:buChar char="ü"/>
            </a:pPr>
            <a:r>
              <a:rPr lang="ru-RU" sz="2800" dirty="0"/>
              <a:t>Порядок перемещения материальных ценностей и грузов;</a:t>
            </a:r>
          </a:p>
          <a:p>
            <a:pPr>
              <a:buFont typeface="Wingdings" panose="05000000000000000000" pitchFamily="2" charset="2"/>
              <a:buChar char="ü"/>
            </a:pPr>
            <a:r>
              <a:rPr lang="ru-RU" sz="2800" dirty="0"/>
              <a:t>Порядок организации </a:t>
            </a:r>
            <a:r>
              <a:rPr lang="ru-RU" sz="2800" dirty="0" err="1"/>
              <a:t>внутриобъектового</a:t>
            </a:r>
            <a:r>
              <a:rPr lang="ru-RU" sz="2800" dirty="0"/>
              <a:t> режима;</a:t>
            </a:r>
          </a:p>
          <a:p>
            <a:pPr>
              <a:buFont typeface="Wingdings" panose="05000000000000000000" pitchFamily="2" charset="2"/>
              <a:buChar char="ü"/>
            </a:pPr>
            <a:r>
              <a:rPr lang="ru-RU" sz="2800" dirty="0"/>
              <a:t>Порядок </a:t>
            </a:r>
            <a:r>
              <a:rPr lang="ru-RU" sz="2800" dirty="0" err="1"/>
              <a:t>внутриобъектового</a:t>
            </a:r>
            <a:r>
              <a:rPr lang="ru-RU" sz="2800" dirty="0"/>
              <a:t> режима основных помещений;</a:t>
            </a:r>
          </a:p>
          <a:p>
            <a:pPr>
              <a:buFont typeface="Wingdings" panose="05000000000000000000" pitchFamily="2" charset="2"/>
              <a:buChar char="ü"/>
            </a:pPr>
            <a:r>
              <a:rPr lang="ru-RU" sz="2800" dirty="0"/>
              <a:t>Порядок </a:t>
            </a:r>
            <a:r>
              <a:rPr lang="ru-RU" sz="2800" dirty="0" err="1"/>
              <a:t>внутриобъектового</a:t>
            </a:r>
            <a:r>
              <a:rPr lang="ru-RU" sz="2800" dirty="0"/>
              <a:t> режима специальных помещений;</a:t>
            </a:r>
          </a:p>
          <a:p>
            <a:pPr>
              <a:buFont typeface="Wingdings" panose="05000000000000000000" pitchFamily="2" charset="2"/>
              <a:buChar char="ü"/>
            </a:pPr>
            <a:r>
              <a:rPr lang="ru-RU" sz="2800" dirty="0"/>
              <a:t>Порядок </a:t>
            </a:r>
            <a:r>
              <a:rPr lang="ru-RU" sz="2800" dirty="0" err="1"/>
              <a:t>внутриобъектового</a:t>
            </a:r>
            <a:r>
              <a:rPr lang="ru-RU" sz="2800" dirty="0"/>
              <a:t> режима в условиях чрезвычайных ситуаций;</a:t>
            </a:r>
          </a:p>
          <a:p>
            <a:pPr>
              <a:buFont typeface="Wingdings" panose="05000000000000000000" pitchFamily="2" charset="2"/>
              <a:buChar char="ü"/>
            </a:pPr>
            <a:r>
              <a:rPr lang="ru-RU" sz="2800" dirty="0"/>
              <a:t>Ответственность</a:t>
            </a:r>
          </a:p>
          <a:p>
            <a:endParaRPr lang="ru-RU"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93845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481386" y="2652794"/>
            <a:ext cx="17425614" cy="2554545"/>
          </a:xfrm>
          <a:prstGeom prst="rect">
            <a:avLst/>
          </a:prstGeom>
        </p:spPr>
        <p:txBody>
          <a:bodyPr wrap="square">
            <a:spAutoFit/>
          </a:bodyPr>
          <a:lstStyle/>
          <a:p>
            <a:pPr algn="just"/>
            <a:r>
              <a:rPr lang="ru-RU" sz="4000" dirty="0" smtClean="0"/>
              <a:t>ВОПРОС!!!</a:t>
            </a:r>
          </a:p>
          <a:p>
            <a:pPr algn="just"/>
            <a:r>
              <a:rPr lang="ru-RU" sz="4000" dirty="0" smtClean="0"/>
              <a:t>Могут </a:t>
            </a:r>
            <a:r>
              <a:rPr lang="ru-RU" sz="4000" dirty="0"/>
              <a:t>ли контролеры пропускного режима осматривать личное имущество работников, детей и иных </a:t>
            </a:r>
            <a:r>
              <a:rPr lang="ru-RU" sz="4000" dirty="0" smtClean="0"/>
              <a:t>лиц</a:t>
            </a:r>
          </a:p>
          <a:p>
            <a:pPr algn="just"/>
            <a:endParaRPr lang="ru-RU" sz="4000" dirty="0"/>
          </a:p>
        </p:txBody>
      </p:sp>
    </p:spTree>
    <p:extLst>
      <p:ext uri="{BB962C8B-B14F-4D97-AF65-F5344CB8AC3E}">
        <p14:creationId xmlns:p14="http://schemas.microsoft.com/office/powerpoint/2010/main" val="1693845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609600" y="1562100"/>
            <a:ext cx="17068800" cy="7232749"/>
          </a:xfrm>
          <a:prstGeom prst="rect">
            <a:avLst/>
          </a:prstGeom>
        </p:spPr>
        <p:txBody>
          <a:bodyPr wrap="square">
            <a:spAutoFit/>
          </a:bodyPr>
          <a:lstStyle/>
          <a:p>
            <a:r>
              <a:rPr lang="ru-RU" sz="4000" dirty="0" smtClean="0"/>
              <a:t>ОТВЕТ!!!</a:t>
            </a:r>
          </a:p>
          <a:p>
            <a:pPr algn="just"/>
            <a:r>
              <a:rPr lang="ru-RU" sz="2800" dirty="0"/>
              <a:t>Могут, но только если контролеры являются работниками охранной организации, с которой заключила договор.</a:t>
            </a:r>
          </a:p>
          <a:p>
            <a:pPr algn="just"/>
            <a:r>
              <a:rPr lang="ru-RU" sz="2800" dirty="0"/>
              <a:t>Частные охранники, которые отвечают за пропускной режим, имеют право осматривать вносимое в школу и детский сад имущество. Об этом сказано в статье 12.1 Федерального закона от 11.03.1992 № 2487-1. При этом закон говорит именно об осмотре, а не о досмотре содержимого сумок, пакетов, карманов и т. д. Осмотр происходит на добровольной основе, а досмотр — на принудительной. То есть при осмотре охранники должны просить достать из кармана все содержимое, расстегнуть сумку и самому выложить оттуда предметы.</a:t>
            </a:r>
          </a:p>
          <a:p>
            <a:pPr algn="ctr"/>
            <a:r>
              <a:rPr lang="ru-RU" sz="4000" dirty="0">
                <a:solidFill>
                  <a:srgbClr val="FF0000"/>
                </a:solidFill>
              </a:rPr>
              <a:t>Информацию о том, где, когда, кем и при каких обстоятельствах </a:t>
            </a:r>
            <a:endParaRPr lang="ru-RU" sz="4000" dirty="0" smtClean="0">
              <a:solidFill>
                <a:srgbClr val="FF0000"/>
              </a:solidFill>
            </a:endParaRPr>
          </a:p>
          <a:p>
            <a:pPr algn="ctr"/>
            <a:r>
              <a:rPr lang="ru-RU" sz="4000" dirty="0" smtClean="0">
                <a:solidFill>
                  <a:srgbClr val="FF0000"/>
                </a:solidFill>
              </a:rPr>
              <a:t>осматривается </a:t>
            </a:r>
            <a:r>
              <a:rPr lang="ru-RU" sz="4000" dirty="0">
                <a:solidFill>
                  <a:srgbClr val="FF0000"/>
                </a:solidFill>
              </a:rPr>
              <a:t>имущество, </a:t>
            </a:r>
            <a:endParaRPr lang="ru-RU" sz="4000" dirty="0" smtClean="0">
              <a:solidFill>
                <a:srgbClr val="FF0000"/>
              </a:solidFill>
            </a:endParaRPr>
          </a:p>
          <a:p>
            <a:pPr algn="ctr"/>
            <a:r>
              <a:rPr lang="ru-RU" sz="4000" dirty="0" smtClean="0">
                <a:solidFill>
                  <a:srgbClr val="FF0000"/>
                </a:solidFill>
              </a:rPr>
              <a:t>пропишите </a:t>
            </a:r>
            <a:r>
              <a:rPr lang="ru-RU" sz="4000" dirty="0">
                <a:solidFill>
                  <a:srgbClr val="FF0000"/>
                </a:solidFill>
              </a:rPr>
              <a:t>в договоре на оказание охранных услуг.</a:t>
            </a:r>
          </a:p>
          <a:p>
            <a:endParaRPr lang="ru-RU" sz="4000" dirty="0"/>
          </a:p>
          <a:p>
            <a:pPr algn="ctr"/>
            <a:endParaRPr lang="ru-RU" sz="4000" dirty="0"/>
          </a:p>
        </p:txBody>
      </p:sp>
    </p:spTree>
    <p:extLst>
      <p:ext uri="{BB962C8B-B14F-4D97-AF65-F5344CB8AC3E}">
        <p14:creationId xmlns:p14="http://schemas.microsoft.com/office/powerpoint/2010/main" val="1693845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869731" y="1485900"/>
            <a:ext cx="13720368" cy="7478970"/>
          </a:xfrm>
          <a:prstGeom prst="rect">
            <a:avLst/>
          </a:prstGeom>
        </p:spPr>
        <p:txBody>
          <a:bodyPr wrap="square">
            <a:spAutoFit/>
          </a:bodyPr>
          <a:lstStyle/>
          <a:p>
            <a:pPr algn="just"/>
            <a:r>
              <a:rPr lang="ru-RU" sz="4000" b="1" dirty="0"/>
              <a:t>Формулировка условий осмотра имущества в договоре на оказание охранных услуг</a:t>
            </a:r>
          </a:p>
          <a:p>
            <a:pPr algn="just"/>
            <a:r>
              <a:rPr lang="ru-RU" sz="4000" dirty="0"/>
              <a:t>«2.7. Осмотр имущества работником охранного предприятия производится в присутствии лица, сопровождающего данное имущество, в помещении, исключающем доступ посторонних лиц и не мешающем проходу других граждан.</a:t>
            </a:r>
          </a:p>
          <a:p>
            <a:pPr algn="just"/>
            <a:r>
              <a:rPr lang="ru-RU" sz="4000" dirty="0"/>
              <a:t>2.8. В случае отказа в предоставлении для осмотра вносимого имущества лицо, сопровождающее данное имущество, доставляется в дежурное помещение для дальнейшего разбирательства.».</a:t>
            </a:r>
          </a:p>
          <a:p>
            <a:pPr algn="ctr"/>
            <a:endParaRPr lang="ru-RU" sz="4000" dirty="0"/>
          </a:p>
        </p:txBody>
      </p:sp>
    </p:spTree>
    <p:extLst>
      <p:ext uri="{BB962C8B-B14F-4D97-AF65-F5344CB8AC3E}">
        <p14:creationId xmlns:p14="http://schemas.microsoft.com/office/powerpoint/2010/main" val="16938455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462336" y="1389612"/>
            <a:ext cx="13720368" cy="7909858"/>
          </a:xfrm>
          <a:prstGeom prst="rect">
            <a:avLst/>
          </a:prstGeom>
        </p:spPr>
        <p:txBody>
          <a:bodyPr wrap="square">
            <a:spAutoFit/>
          </a:bodyPr>
          <a:lstStyle/>
          <a:p>
            <a:pPr algn="just"/>
            <a:r>
              <a:rPr lang="ru-RU" sz="3600" b="1" dirty="0">
                <a:solidFill>
                  <a:srgbClr val="FF0000"/>
                </a:solidFill>
                <a:effectLst>
                  <a:outerShdw blurRad="38100" dist="38100" dir="2700000" algn="tl">
                    <a:srgbClr val="000000">
                      <a:alpha val="43137"/>
                    </a:srgbClr>
                  </a:outerShdw>
                </a:effectLst>
              </a:rPr>
              <a:t>ВОПРОС: </a:t>
            </a:r>
            <a:r>
              <a:rPr lang="ru-RU" sz="3600" dirty="0"/>
              <a:t>Законно ли не пускать родителей на территорию лагеря</a:t>
            </a:r>
          </a:p>
          <a:p>
            <a:pPr algn="just"/>
            <a:r>
              <a:rPr lang="ru-RU" sz="3600" b="1" dirty="0">
                <a:solidFill>
                  <a:srgbClr val="FF0000"/>
                </a:solidFill>
                <a:effectLst>
                  <a:outerShdw blurRad="38100" dist="38100" dir="2700000" algn="tl">
                    <a:srgbClr val="000000">
                      <a:alpha val="43137"/>
                    </a:srgbClr>
                  </a:outerShdw>
                </a:effectLst>
              </a:rPr>
              <a:t>ОТВЕТ: </a:t>
            </a:r>
            <a:r>
              <a:rPr lang="ru-RU" sz="3600" dirty="0"/>
              <a:t>Законно, если запрет не противоречит действующему законодательству и установлен в локальных актах организации.</a:t>
            </a:r>
          </a:p>
          <a:p>
            <a:pPr algn="just"/>
            <a:r>
              <a:rPr lang="ru-RU" sz="3600" dirty="0"/>
              <a:t>Например, запрет можно установить в уставе, правилах внутреннего распорядка или в документах, которые устанавливают режим работы организации, в том числе и пропускной. Родители обязаны соблюдать данные требования. Это правило устанавливает </a:t>
            </a:r>
            <a:r>
              <a:rPr lang="ru-RU" sz="3600" dirty="0">
                <a:hlinkClick r:id="rId5"/>
              </a:rPr>
              <a:t>пункт 2</a:t>
            </a:r>
            <a:r>
              <a:rPr lang="ru-RU" sz="3600" dirty="0"/>
              <a:t> части 4 статьи 44 Федерального закона от 29.12.2012 № 273-ФЗ и подтверждает судебная практика </a:t>
            </a:r>
            <a:r>
              <a:rPr lang="ru-RU" sz="3600" dirty="0">
                <a:solidFill>
                  <a:srgbClr val="FF0000"/>
                </a:solidFill>
              </a:rPr>
              <a:t>(апелляционное определение Астраханского областного суда от 12.08.2015 по делу № </a:t>
            </a:r>
            <a:r>
              <a:rPr lang="ru-RU" sz="3600" dirty="0" smtClean="0">
                <a:solidFill>
                  <a:srgbClr val="FF0000"/>
                </a:solidFill>
              </a:rPr>
              <a:t>33-2400/2015).</a:t>
            </a:r>
            <a:endParaRPr lang="ru-RU" sz="3600" dirty="0">
              <a:solidFill>
                <a:srgbClr val="FF0000"/>
              </a:solidFill>
            </a:endParaRPr>
          </a:p>
          <a:p>
            <a:pPr algn="ctr"/>
            <a:endParaRPr lang="ru-RU" sz="4000" dirty="0"/>
          </a:p>
        </p:txBody>
      </p:sp>
    </p:spTree>
    <p:extLst>
      <p:ext uri="{BB962C8B-B14F-4D97-AF65-F5344CB8AC3E}">
        <p14:creationId xmlns:p14="http://schemas.microsoft.com/office/powerpoint/2010/main" val="1693845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1865902" y="2652794"/>
            <a:ext cx="13720368" cy="4401205"/>
          </a:xfrm>
          <a:prstGeom prst="rect">
            <a:avLst/>
          </a:prstGeom>
        </p:spPr>
        <p:txBody>
          <a:bodyPr wrap="square">
            <a:spAutoFit/>
          </a:bodyPr>
          <a:lstStyle/>
          <a:p>
            <a:pPr algn="ctr"/>
            <a:r>
              <a:rPr lang="ru-RU" sz="4000" dirty="0"/>
              <a:t>Составить и согласовать с территориальными органами ФСБ, МВД, </a:t>
            </a:r>
            <a:r>
              <a:rPr lang="ru-RU" sz="4000" dirty="0" err="1"/>
              <a:t>Росгвардии</a:t>
            </a:r>
            <a:r>
              <a:rPr lang="ru-RU" sz="4000" dirty="0"/>
              <a:t>, МЧС план взаимодействия по вопросам противодействия экстремизму и терроризму</a:t>
            </a:r>
            <a:br>
              <a:rPr lang="ru-RU" sz="4000" dirty="0"/>
            </a:br>
            <a:endParaRPr lang="ru-RU" sz="4000" dirty="0" smtClean="0"/>
          </a:p>
          <a:p>
            <a:pPr algn="ctr"/>
            <a:r>
              <a:rPr lang="ru-RU" sz="4000" b="1" dirty="0" smtClean="0">
                <a:solidFill>
                  <a:srgbClr val="FF0000"/>
                </a:solidFill>
                <a:effectLst>
                  <a:outerShdw blurRad="38100" dist="38100" dir="2700000" algn="tl">
                    <a:srgbClr val="000000">
                      <a:alpha val="43137"/>
                    </a:srgbClr>
                  </a:outerShdw>
                </a:effectLst>
              </a:rPr>
              <a:t>ВАЖНО</a:t>
            </a:r>
            <a:r>
              <a:rPr lang="ru-RU" sz="4000" b="1" dirty="0">
                <a:solidFill>
                  <a:srgbClr val="FF0000"/>
                </a:solidFill>
                <a:effectLst>
                  <a:outerShdw blurRad="38100" dist="38100" dir="2700000" algn="tl">
                    <a:srgbClr val="000000">
                      <a:alpha val="43137"/>
                    </a:srgbClr>
                  </a:outerShdw>
                </a:effectLst>
              </a:rPr>
              <a:t>!!! ежегодно согласовывать график проведения совместных тренировок и встреч с представителями органов безопасности</a:t>
            </a:r>
            <a:endParaRPr lang="ru-RU" sz="4000" dirty="0"/>
          </a:p>
        </p:txBody>
      </p:sp>
    </p:spTree>
    <p:extLst>
      <p:ext uri="{BB962C8B-B14F-4D97-AF65-F5344CB8AC3E}">
        <p14:creationId xmlns:p14="http://schemas.microsoft.com/office/powerpoint/2010/main" val="1693845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831631" y="1286202"/>
            <a:ext cx="16922969" cy="461665"/>
          </a:xfrm>
          <a:prstGeom prst="rect">
            <a:avLst/>
          </a:prstGeom>
        </p:spPr>
        <p:txBody>
          <a:bodyPr wrap="square">
            <a:spAutoFit/>
          </a:bodyPr>
          <a:lstStyle/>
          <a:p>
            <a:pPr algn="ctr"/>
            <a:endParaRPr lang="ru-RU" sz="2400" dirty="0"/>
          </a:p>
        </p:txBody>
      </p:sp>
      <p:sp>
        <p:nvSpPr>
          <p:cNvPr id="19" name="Прямоугольник 18"/>
          <p:cNvSpPr/>
          <p:nvPr/>
        </p:nvSpPr>
        <p:spPr>
          <a:xfrm>
            <a:off x="1500889" y="3157329"/>
            <a:ext cx="15609185" cy="2123658"/>
          </a:xfrm>
          <a:prstGeom prst="rect">
            <a:avLst/>
          </a:prstGeom>
        </p:spPr>
        <p:txBody>
          <a:bodyPr wrap="square">
            <a:spAutoFit/>
          </a:bodyPr>
          <a:lstStyle/>
          <a:p>
            <a:pPr algn="ctr"/>
            <a:r>
              <a:rPr lang="ru-RU" sz="6600" dirty="0"/>
              <a:t>Алгоритм действий при обнаружении </a:t>
            </a:r>
            <a:endParaRPr lang="ru-RU" sz="6600" dirty="0" smtClean="0"/>
          </a:p>
          <a:p>
            <a:pPr algn="ctr"/>
            <a:r>
              <a:rPr lang="ru-RU" sz="6600" dirty="0" smtClean="0"/>
              <a:t>БПЛА </a:t>
            </a:r>
            <a:r>
              <a:rPr lang="ru-RU" sz="6600" dirty="0"/>
              <a:t>на территории лагеря</a:t>
            </a:r>
          </a:p>
        </p:txBody>
      </p:sp>
    </p:spTree>
    <p:extLst>
      <p:ext uri="{BB962C8B-B14F-4D97-AF65-F5344CB8AC3E}">
        <p14:creationId xmlns:p14="http://schemas.microsoft.com/office/powerpoint/2010/main" val="1693845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pic>
        <p:nvPicPr>
          <p:cNvPr id="19" name="Объект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4800" y="1490943"/>
            <a:ext cx="8001696" cy="8401483"/>
          </a:xfrm>
          <a:prstGeom prst="rect">
            <a:avLst/>
          </a:prstGeom>
        </p:spPr>
      </p:pic>
    </p:spTree>
    <p:extLst>
      <p:ext uri="{BB962C8B-B14F-4D97-AF65-F5344CB8AC3E}">
        <p14:creationId xmlns:p14="http://schemas.microsoft.com/office/powerpoint/2010/main" val="1693845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831631" y="1286202"/>
            <a:ext cx="16922969" cy="461665"/>
          </a:xfrm>
          <a:prstGeom prst="rect">
            <a:avLst/>
          </a:prstGeom>
        </p:spPr>
        <p:txBody>
          <a:bodyPr wrap="square">
            <a:spAutoFit/>
          </a:bodyPr>
          <a:lstStyle/>
          <a:p>
            <a:pPr algn="ctr"/>
            <a:endParaRPr lang="ru-RU" sz="2400" dirty="0"/>
          </a:p>
        </p:txBody>
      </p:sp>
      <p:sp>
        <p:nvSpPr>
          <p:cNvPr id="19" name="Прямоугольник 18"/>
          <p:cNvSpPr/>
          <p:nvPr/>
        </p:nvSpPr>
        <p:spPr>
          <a:xfrm>
            <a:off x="1066801" y="3157328"/>
            <a:ext cx="16043274" cy="1569660"/>
          </a:xfrm>
          <a:prstGeom prst="rect">
            <a:avLst/>
          </a:prstGeom>
        </p:spPr>
        <p:txBody>
          <a:bodyPr wrap="square">
            <a:spAutoFit/>
          </a:bodyPr>
          <a:lstStyle/>
          <a:p>
            <a:pPr algn="ctr"/>
            <a:r>
              <a:rPr lang="ru-RU" sz="9600" dirty="0"/>
              <a:t>ОХРАНА ТРУДА</a:t>
            </a:r>
          </a:p>
        </p:txBody>
      </p:sp>
    </p:spTree>
    <p:extLst>
      <p:ext uri="{BB962C8B-B14F-4D97-AF65-F5344CB8AC3E}">
        <p14:creationId xmlns:p14="http://schemas.microsoft.com/office/powerpoint/2010/main" val="4169435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2362200" y="3771900"/>
            <a:ext cx="13448456" cy="2123658"/>
          </a:xfrm>
          <a:prstGeom prst="rect">
            <a:avLst/>
          </a:prstGeom>
        </p:spPr>
        <p:txBody>
          <a:bodyPr wrap="square">
            <a:spAutoFit/>
          </a:bodyPr>
          <a:lstStyle/>
          <a:p>
            <a:pPr algn="ctr"/>
            <a:r>
              <a:rPr lang="ru-RU" sz="6600" dirty="0"/>
              <a:t>ОБЕСПЕЧЕНИЕ КОМПЛЕКСНОЙ БЕЗОПАСНОСТИ</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831631" y="1286202"/>
            <a:ext cx="16922969" cy="461665"/>
          </a:xfrm>
          <a:prstGeom prst="rect">
            <a:avLst/>
          </a:prstGeom>
        </p:spPr>
        <p:txBody>
          <a:bodyPr wrap="square">
            <a:spAutoFit/>
          </a:bodyPr>
          <a:lstStyle/>
          <a:p>
            <a:pPr algn="ctr"/>
            <a:endParaRPr lang="ru-RU" sz="2400" dirty="0"/>
          </a:p>
        </p:txBody>
      </p:sp>
      <p:sp>
        <p:nvSpPr>
          <p:cNvPr id="19" name="Прямоугольник 18"/>
          <p:cNvSpPr/>
          <p:nvPr/>
        </p:nvSpPr>
        <p:spPr>
          <a:xfrm>
            <a:off x="1500889" y="3157329"/>
            <a:ext cx="15609185" cy="3139321"/>
          </a:xfrm>
          <a:prstGeom prst="rect">
            <a:avLst/>
          </a:prstGeom>
        </p:spPr>
        <p:txBody>
          <a:bodyPr wrap="square">
            <a:spAutoFit/>
          </a:bodyPr>
          <a:lstStyle/>
          <a:p>
            <a:pPr algn="ctr"/>
            <a:r>
              <a:rPr lang="ru-RU" sz="6600" b="1" dirty="0">
                <a:solidFill>
                  <a:srgbClr val="FF0000"/>
                </a:solidFill>
                <a:effectLst>
                  <a:outerShdw blurRad="38100" dist="38100" dir="2700000" algn="tl">
                    <a:srgbClr val="000000">
                      <a:alpha val="43137"/>
                    </a:srgbClr>
                  </a:outerShdw>
                </a:effectLst>
              </a:rPr>
              <a:t>Как разработать инструкцию по охране труда согласно Приказу Минтруда России № 772н</a:t>
            </a:r>
            <a:endParaRPr lang="ru-RU" sz="6600" dirty="0"/>
          </a:p>
        </p:txBody>
      </p:sp>
    </p:spTree>
    <p:extLst>
      <p:ext uri="{BB962C8B-B14F-4D97-AF65-F5344CB8AC3E}">
        <p14:creationId xmlns:p14="http://schemas.microsoft.com/office/powerpoint/2010/main" val="4169435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831631" y="1286202"/>
            <a:ext cx="16922969" cy="461665"/>
          </a:xfrm>
          <a:prstGeom prst="rect">
            <a:avLst/>
          </a:prstGeom>
        </p:spPr>
        <p:txBody>
          <a:bodyPr wrap="square">
            <a:spAutoFit/>
          </a:bodyPr>
          <a:lstStyle/>
          <a:p>
            <a:pPr algn="ctr"/>
            <a:endParaRPr lang="ru-RU" sz="2400" dirty="0"/>
          </a:p>
        </p:txBody>
      </p:sp>
      <p:sp>
        <p:nvSpPr>
          <p:cNvPr id="19" name="Прямоугольник 18"/>
          <p:cNvSpPr/>
          <p:nvPr/>
        </p:nvSpPr>
        <p:spPr>
          <a:xfrm>
            <a:off x="869731" y="1990871"/>
            <a:ext cx="15609185" cy="5386090"/>
          </a:xfrm>
          <a:prstGeom prst="rect">
            <a:avLst/>
          </a:prstGeom>
        </p:spPr>
        <p:txBody>
          <a:bodyPr wrap="square">
            <a:spAutoFit/>
          </a:bodyPr>
          <a:lstStyle/>
          <a:p>
            <a:pPr algn="just"/>
            <a:r>
              <a:rPr lang="ru-RU" sz="4400" b="1" dirty="0">
                <a:solidFill>
                  <a:srgbClr val="FF0000"/>
                </a:solidFill>
                <a:effectLst>
                  <a:outerShdw blurRad="38100" dist="38100" dir="2700000" algn="tl">
                    <a:srgbClr val="000000">
                      <a:alpha val="43137"/>
                    </a:srgbClr>
                  </a:outerShdw>
                </a:effectLst>
              </a:rPr>
              <a:t>С 1 января 2023 года </a:t>
            </a:r>
            <a:r>
              <a:rPr lang="ru-RU" sz="4400" dirty="0"/>
              <a:t>возобновлено действие Приказа Минтруда от 29.10.2021 № 772н о требованиях к содержанию и порядку разработки правил и инструкций по охране труда. </a:t>
            </a:r>
          </a:p>
          <a:p>
            <a:pPr algn="ctr"/>
            <a:r>
              <a:rPr lang="ru-RU" sz="4400" b="1" dirty="0">
                <a:effectLst>
                  <a:outerShdw blurRad="38100" dist="38100" dir="2700000" algn="tl">
                    <a:srgbClr val="000000">
                      <a:alpha val="43137"/>
                    </a:srgbClr>
                  </a:outerShdw>
                </a:effectLst>
              </a:rPr>
              <a:t>Документ вступил в силу 1 марта 2022 года, но </a:t>
            </a:r>
            <a:endParaRPr lang="ru-RU" sz="4400" b="1" dirty="0" smtClean="0">
              <a:effectLst>
                <a:outerShdw blurRad="38100" dist="38100" dir="2700000" algn="tl">
                  <a:srgbClr val="000000">
                    <a:alpha val="43137"/>
                  </a:srgbClr>
                </a:outerShdw>
              </a:effectLst>
            </a:endParaRPr>
          </a:p>
          <a:p>
            <a:pPr algn="ctr"/>
            <a:r>
              <a:rPr lang="ru-RU" sz="4400" b="1" dirty="0" smtClean="0">
                <a:effectLst>
                  <a:outerShdw blurRad="38100" dist="38100" dir="2700000" algn="tl">
                    <a:srgbClr val="000000">
                      <a:alpha val="43137"/>
                    </a:srgbClr>
                  </a:outerShdw>
                </a:effectLst>
              </a:rPr>
              <a:t>с </a:t>
            </a:r>
            <a:r>
              <a:rPr lang="ru-RU" sz="4400" b="1" dirty="0">
                <a:effectLst>
                  <a:outerShdw blurRad="38100" dist="38100" dir="2700000" algn="tl">
                    <a:srgbClr val="000000">
                      <a:alpha val="43137"/>
                    </a:srgbClr>
                  </a:outerShdw>
                </a:effectLst>
              </a:rPr>
              <a:t>29 марта 2022 года не применялся </a:t>
            </a:r>
            <a:endParaRPr lang="ru-RU" sz="4400" b="1" dirty="0" smtClean="0">
              <a:effectLst>
                <a:outerShdw blurRad="38100" dist="38100" dir="2700000" algn="tl">
                  <a:srgbClr val="000000">
                    <a:alpha val="43137"/>
                  </a:srgbClr>
                </a:outerShdw>
              </a:effectLst>
            </a:endParaRPr>
          </a:p>
          <a:p>
            <a:pPr algn="ctr"/>
            <a:r>
              <a:rPr lang="ru-RU" sz="4400" b="1" dirty="0" smtClean="0">
                <a:effectLst>
                  <a:outerShdw blurRad="38100" dist="38100" dir="2700000" algn="tl">
                    <a:srgbClr val="000000">
                      <a:alpha val="43137"/>
                    </a:srgbClr>
                  </a:outerShdw>
                </a:effectLst>
              </a:rPr>
              <a:t>по </a:t>
            </a:r>
            <a:r>
              <a:rPr lang="ru-RU" sz="4400" b="1" dirty="0">
                <a:effectLst>
                  <a:outerShdw blurRad="38100" dist="38100" dir="2700000" algn="tl">
                    <a:srgbClr val="000000">
                      <a:alpha val="43137"/>
                    </a:srgbClr>
                  </a:outerShdw>
                </a:effectLst>
              </a:rPr>
              <a:t>Приказу Минтруда </a:t>
            </a:r>
            <a:r>
              <a:rPr lang="ru-RU" sz="4400" b="1" dirty="0" smtClean="0">
                <a:effectLst>
                  <a:outerShdw blurRad="38100" dist="38100" dir="2700000" algn="tl">
                    <a:srgbClr val="000000">
                      <a:alpha val="43137"/>
                    </a:srgbClr>
                  </a:outerShdw>
                </a:effectLst>
              </a:rPr>
              <a:t>от 17.03.2022 </a:t>
            </a:r>
            <a:r>
              <a:rPr lang="ru-RU" sz="4400" b="1" dirty="0">
                <a:effectLst>
                  <a:outerShdw blurRad="38100" dist="38100" dir="2700000" algn="tl">
                    <a:srgbClr val="000000">
                      <a:alpha val="43137"/>
                    </a:srgbClr>
                  </a:outerShdw>
                </a:effectLst>
              </a:rPr>
              <a:t>№ 140н</a:t>
            </a:r>
            <a:r>
              <a:rPr lang="ru-RU" sz="8000" b="1" dirty="0">
                <a:effectLst>
                  <a:outerShdw blurRad="38100" dist="38100" dir="2700000" algn="tl">
                    <a:srgbClr val="000000">
                      <a:alpha val="43137"/>
                    </a:srgbClr>
                  </a:outerShdw>
                </a:effectLst>
              </a:rPr>
              <a:t>. </a:t>
            </a:r>
            <a:endParaRPr lang="ru-RU" sz="8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69435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831631" y="1286202"/>
            <a:ext cx="16922969" cy="461665"/>
          </a:xfrm>
          <a:prstGeom prst="rect">
            <a:avLst/>
          </a:prstGeom>
        </p:spPr>
        <p:txBody>
          <a:bodyPr wrap="square">
            <a:spAutoFit/>
          </a:bodyPr>
          <a:lstStyle/>
          <a:p>
            <a:pPr algn="ctr"/>
            <a:endParaRPr lang="ru-RU" sz="2400" dirty="0"/>
          </a:p>
        </p:txBody>
      </p:sp>
      <p:sp>
        <p:nvSpPr>
          <p:cNvPr id="19" name="Прямоугольник 18"/>
          <p:cNvSpPr/>
          <p:nvPr/>
        </p:nvSpPr>
        <p:spPr>
          <a:xfrm>
            <a:off x="1500889" y="3157329"/>
            <a:ext cx="15609185" cy="4524315"/>
          </a:xfrm>
          <a:prstGeom prst="rect">
            <a:avLst/>
          </a:prstGeom>
        </p:spPr>
        <p:txBody>
          <a:bodyPr wrap="square">
            <a:spAutoFit/>
          </a:bodyPr>
          <a:lstStyle/>
          <a:p>
            <a:pPr algn="just"/>
            <a:r>
              <a:rPr lang="ru-RU" sz="3200" dirty="0"/>
              <a:t>Работодатель разрабатывает инструкции по охране труда (ИОТ) по требованиям ст. 214 ТК РФ. От этой обязанности освобождены только работодатели-физические лица без статуса ИП. </a:t>
            </a:r>
            <a:r>
              <a:rPr lang="ru-RU" sz="3200" dirty="0" err="1"/>
              <a:t>Микропредприятия</a:t>
            </a:r>
            <a:r>
              <a:rPr lang="ru-RU" sz="3200" dirty="0"/>
              <a:t> и некоммерческие организации также издают ИОТ, если не включили их положения в трудовой договор с работником. </a:t>
            </a:r>
          </a:p>
          <a:p>
            <a:pPr algn="just"/>
            <a:endParaRPr lang="ru-RU" sz="3200" dirty="0"/>
          </a:p>
          <a:p>
            <a:pPr algn="ctr"/>
            <a:r>
              <a:rPr lang="ru-RU" sz="3200" b="1" dirty="0" err="1">
                <a:solidFill>
                  <a:srgbClr val="FF0000"/>
                </a:solidFill>
                <a:effectLst>
                  <a:outerShdw blurRad="38100" dist="38100" dir="2700000" algn="tl">
                    <a:srgbClr val="000000">
                      <a:alpha val="43137"/>
                    </a:srgbClr>
                  </a:outerShdw>
                </a:effectLst>
              </a:rPr>
              <a:t>Роструд</a:t>
            </a:r>
            <a:r>
              <a:rPr lang="ru-RU" sz="3200" b="1" dirty="0">
                <a:solidFill>
                  <a:srgbClr val="FF0000"/>
                </a:solidFill>
                <a:effectLst>
                  <a:outerShdw blurRad="38100" dist="38100" dir="2700000" algn="tl">
                    <a:srgbClr val="000000">
                      <a:alpha val="43137"/>
                    </a:srgbClr>
                  </a:outerShdw>
                </a:effectLst>
              </a:rPr>
              <a:t> на сайте «</a:t>
            </a:r>
            <a:r>
              <a:rPr lang="ru-RU" sz="3200" b="1" dirty="0" err="1">
                <a:solidFill>
                  <a:srgbClr val="FF0000"/>
                </a:solidFill>
                <a:effectLst>
                  <a:outerShdw blurRad="38100" dist="38100" dir="2700000" algn="tl">
                    <a:srgbClr val="000000">
                      <a:alpha val="43137"/>
                    </a:srgbClr>
                  </a:outerShdw>
                </a:effectLst>
              </a:rPr>
              <a:t>Онлайнинспекция.рф</a:t>
            </a:r>
            <a:r>
              <a:rPr lang="ru-RU" sz="3200" b="1" dirty="0">
                <a:solidFill>
                  <a:srgbClr val="FF0000"/>
                </a:solidFill>
                <a:effectLst>
                  <a:outerShdw blurRad="38100" dist="38100" dir="2700000" algn="tl">
                    <a:srgbClr val="000000">
                      <a:alpha val="43137"/>
                    </a:srgbClr>
                  </a:outerShdw>
                </a:effectLst>
              </a:rPr>
              <a:t>» разъяснил, что освобождение от разработки локальных нормативных актов по ст. 309.2 ТК РФ не распространяется </a:t>
            </a:r>
          </a:p>
          <a:p>
            <a:pPr algn="ctr"/>
            <a:r>
              <a:rPr lang="ru-RU" sz="3200" b="1" dirty="0">
                <a:solidFill>
                  <a:srgbClr val="FF0000"/>
                </a:solidFill>
                <a:effectLst>
                  <a:outerShdw blurRad="38100" dist="38100" dir="2700000" algn="tl">
                    <a:srgbClr val="000000">
                      <a:alpha val="43137"/>
                    </a:srgbClr>
                  </a:outerShdw>
                </a:effectLst>
              </a:rPr>
              <a:t>на выполнение требований охраны труда.</a:t>
            </a:r>
            <a:endParaRPr lang="ru-RU" sz="32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69435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831631" y="1286202"/>
            <a:ext cx="16922969" cy="461665"/>
          </a:xfrm>
          <a:prstGeom prst="rect">
            <a:avLst/>
          </a:prstGeom>
        </p:spPr>
        <p:txBody>
          <a:bodyPr wrap="square">
            <a:spAutoFit/>
          </a:bodyPr>
          <a:lstStyle/>
          <a:p>
            <a:pPr algn="ctr"/>
            <a:endParaRPr lang="ru-RU" sz="2400" dirty="0"/>
          </a:p>
        </p:txBody>
      </p:sp>
      <p:sp>
        <p:nvSpPr>
          <p:cNvPr id="19" name="Прямоугольник 18"/>
          <p:cNvSpPr/>
          <p:nvPr/>
        </p:nvSpPr>
        <p:spPr>
          <a:xfrm>
            <a:off x="481387" y="1277004"/>
            <a:ext cx="16628688" cy="8586966"/>
          </a:xfrm>
          <a:prstGeom prst="rect">
            <a:avLst/>
          </a:prstGeom>
        </p:spPr>
        <p:txBody>
          <a:bodyPr wrap="square">
            <a:spAutoFit/>
          </a:bodyPr>
          <a:lstStyle/>
          <a:p>
            <a:pPr algn="ctr"/>
            <a:r>
              <a:rPr lang="ru-RU" sz="6600" b="1" dirty="0"/>
              <a:t>Для каких работников нужны </a:t>
            </a:r>
            <a:r>
              <a:rPr lang="ru-RU" sz="6600" b="1" dirty="0" smtClean="0"/>
              <a:t>инструкции</a:t>
            </a:r>
          </a:p>
          <a:p>
            <a:pPr algn="just"/>
            <a:r>
              <a:rPr lang="ru-RU" sz="3200" b="1" dirty="0">
                <a:solidFill>
                  <a:srgbClr val="FF0000"/>
                </a:solidFill>
                <a:effectLst>
                  <a:outerShdw blurRad="38100" dist="38100" dir="2700000" algn="tl">
                    <a:srgbClr val="000000">
                      <a:alpha val="43137"/>
                    </a:srgbClr>
                  </a:outerShdw>
                </a:effectLst>
              </a:rPr>
              <a:t>Инструкция по охране труда </a:t>
            </a:r>
            <a:r>
              <a:rPr lang="ru-RU" sz="3200" dirty="0"/>
              <a:t>— локальный нормативный акт, содержащий требования по безопасному выполнению работ для сотрудника. </a:t>
            </a:r>
            <a:r>
              <a:rPr lang="ru-RU" sz="3200" dirty="0" err="1"/>
              <a:t>Роструд</a:t>
            </a:r>
            <a:r>
              <a:rPr lang="ru-RU" sz="3200" dirty="0"/>
              <a:t> считает, что ИОТ должна быть на каждую должность в штатном расписании, даже если организация не занимается производством, а оказывает услуги.</a:t>
            </a:r>
          </a:p>
          <a:p>
            <a:pPr algn="just"/>
            <a:r>
              <a:rPr lang="ru-RU" sz="3200" b="1" dirty="0">
                <a:solidFill>
                  <a:srgbClr val="FF0000"/>
                </a:solidFill>
                <a:effectLst>
                  <a:outerShdw blurRad="38100" dist="38100" dir="2700000" algn="tl">
                    <a:srgbClr val="000000">
                      <a:alpha val="43137"/>
                    </a:srgbClr>
                  </a:outerShdw>
                </a:effectLst>
              </a:rPr>
              <a:t>Это не означает, что для каждого сотрудника следует выпустить персональный документ, например «Инструкция по охране труда вожатого Иванова И.И.». Локальные нормативные акты имеют обезличенный характер и действуют в отношении работников данного работодателя независимо от места их выполняемой работы (ст. 13 ТК РФ).</a:t>
            </a:r>
          </a:p>
          <a:p>
            <a:pPr algn="ctr"/>
            <a:r>
              <a:rPr lang="ru-RU" sz="6600" b="1" dirty="0"/>
              <a:t/>
            </a:r>
            <a:br>
              <a:rPr lang="ru-RU" sz="6600" b="1" dirty="0"/>
            </a:br>
            <a:endParaRPr lang="ru-RU" sz="6600" dirty="0"/>
          </a:p>
        </p:txBody>
      </p:sp>
    </p:spTree>
    <p:extLst>
      <p:ext uri="{BB962C8B-B14F-4D97-AF65-F5344CB8AC3E}">
        <p14:creationId xmlns:p14="http://schemas.microsoft.com/office/powerpoint/2010/main" val="4169435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831631" y="1286202"/>
            <a:ext cx="16922969" cy="461665"/>
          </a:xfrm>
          <a:prstGeom prst="rect">
            <a:avLst/>
          </a:prstGeom>
        </p:spPr>
        <p:txBody>
          <a:bodyPr wrap="square">
            <a:spAutoFit/>
          </a:bodyPr>
          <a:lstStyle/>
          <a:p>
            <a:pPr algn="ctr"/>
            <a:endParaRPr lang="ru-RU" sz="2400" dirty="0"/>
          </a:p>
        </p:txBody>
      </p:sp>
      <p:sp>
        <p:nvSpPr>
          <p:cNvPr id="19" name="Прямоугольник 18"/>
          <p:cNvSpPr/>
          <p:nvPr/>
        </p:nvSpPr>
        <p:spPr>
          <a:xfrm>
            <a:off x="831631" y="1610842"/>
            <a:ext cx="15703769" cy="6555641"/>
          </a:xfrm>
          <a:prstGeom prst="rect">
            <a:avLst/>
          </a:prstGeom>
        </p:spPr>
        <p:txBody>
          <a:bodyPr wrap="square">
            <a:spAutoFit/>
          </a:bodyPr>
          <a:lstStyle/>
          <a:p>
            <a:pPr algn="ctr"/>
            <a:r>
              <a:rPr lang="ru-RU" sz="2800" b="1" dirty="0">
                <a:solidFill>
                  <a:srgbClr val="FF0000"/>
                </a:solidFill>
                <a:effectLst>
                  <a:outerShdw blurRad="38100" dist="38100" dir="2700000" algn="tl">
                    <a:srgbClr val="000000">
                      <a:alpha val="43137"/>
                    </a:srgbClr>
                  </a:outerShdw>
                </a:effectLst>
              </a:rPr>
              <a:t>Инструкции по охране труда бывают трех видов </a:t>
            </a:r>
            <a:endParaRPr lang="ru-RU" sz="2800" b="1" dirty="0" smtClean="0">
              <a:solidFill>
                <a:srgbClr val="FF0000"/>
              </a:solidFill>
              <a:effectLst>
                <a:outerShdw blurRad="38100" dist="38100" dir="2700000" algn="tl">
                  <a:srgbClr val="000000">
                    <a:alpha val="43137"/>
                  </a:srgbClr>
                </a:outerShdw>
              </a:effectLst>
            </a:endParaRPr>
          </a:p>
          <a:p>
            <a:pPr algn="ctr"/>
            <a:r>
              <a:rPr lang="ru-RU" sz="2800" b="1" dirty="0" smtClean="0">
                <a:solidFill>
                  <a:srgbClr val="FF0000"/>
                </a:solidFill>
                <a:effectLst>
                  <a:outerShdw blurRad="38100" dist="38100" dir="2700000" algn="tl">
                    <a:srgbClr val="000000">
                      <a:alpha val="43137"/>
                    </a:srgbClr>
                  </a:outerShdw>
                </a:effectLst>
              </a:rPr>
              <a:t>(</a:t>
            </a:r>
            <a:r>
              <a:rPr lang="ru-RU" sz="2800" b="1" dirty="0">
                <a:solidFill>
                  <a:srgbClr val="FF0000"/>
                </a:solidFill>
                <a:effectLst>
                  <a:outerShdw blurRad="38100" dist="38100" dir="2700000" algn="tl">
                    <a:srgbClr val="000000">
                      <a:alpha val="43137"/>
                    </a:srgbClr>
                  </a:outerShdw>
                </a:effectLst>
              </a:rPr>
              <a:t>п. </a:t>
            </a:r>
            <a:r>
              <a:rPr lang="ru-RU" sz="2800" b="1" dirty="0" smtClean="0">
                <a:solidFill>
                  <a:srgbClr val="FF0000"/>
                </a:solidFill>
                <a:effectLst>
                  <a:outerShdw blurRad="38100" dist="38100" dir="2700000" algn="tl">
                    <a:srgbClr val="000000">
                      <a:alpha val="43137"/>
                    </a:srgbClr>
                  </a:outerShdw>
                </a:effectLst>
              </a:rPr>
              <a:t>18 Основных </a:t>
            </a:r>
            <a:r>
              <a:rPr lang="ru-RU" sz="2800" b="1" dirty="0">
                <a:solidFill>
                  <a:srgbClr val="FF0000"/>
                </a:solidFill>
                <a:effectLst>
                  <a:outerShdw blurRad="38100" dist="38100" dir="2700000" algn="tl">
                    <a:srgbClr val="000000">
                      <a:alpha val="43137"/>
                    </a:srgbClr>
                  </a:outerShdw>
                </a:effectLst>
              </a:rPr>
              <a:t>требований по Приказу Минтруда России № 772н</a:t>
            </a:r>
            <a:r>
              <a:rPr lang="ru-RU" sz="2800" b="1" dirty="0" smtClean="0">
                <a:solidFill>
                  <a:srgbClr val="FF0000"/>
                </a:solidFill>
                <a:effectLst>
                  <a:outerShdw blurRad="38100" dist="38100" dir="2700000" algn="tl">
                    <a:srgbClr val="000000">
                      <a:alpha val="43137"/>
                    </a:srgbClr>
                  </a:outerShdw>
                </a:effectLst>
              </a:rPr>
              <a:t>)</a:t>
            </a:r>
          </a:p>
          <a:p>
            <a:pPr marL="457200" indent="-457200" algn="just">
              <a:buFont typeface="Wingdings" panose="05000000000000000000" pitchFamily="2" charset="2"/>
              <a:buChar char="Ø"/>
            </a:pPr>
            <a:r>
              <a:rPr lang="ru-RU" sz="2800" dirty="0"/>
              <a:t>По должности или профессии. Работодатель разрабатывает локальный акт по позициям в штатном расписании. Если работники выполняют похожие трудовые функции, а на их рабочих местах имеются схожие опасности и условия труда, то можно издать один документ для аналогичных должностей. </a:t>
            </a:r>
          </a:p>
          <a:p>
            <a:pPr marL="457200" indent="-457200" algn="just">
              <a:buFont typeface="Wingdings" panose="05000000000000000000" pitchFamily="2" charset="2"/>
              <a:buChar char="Ø"/>
            </a:pPr>
            <a:r>
              <a:rPr lang="ru-RU" sz="2800" dirty="0"/>
              <a:t>По виду выполняемых работ. В этом случае составляют инструкцию с требованиями безопасности при выполнении конкретной деятельности, например, ИОТ при работе с копировально-множительной техникой. Один локальный акт может распространяться на сотрудников разных должностей и профессий, если они выполняют указанные работы.</a:t>
            </a:r>
          </a:p>
          <a:p>
            <a:pPr marL="457200" indent="-457200" algn="just">
              <a:buFont typeface="Wingdings" panose="05000000000000000000" pitchFamily="2" charset="2"/>
              <a:buChar char="Ø"/>
            </a:pPr>
            <a:r>
              <a:rPr lang="ru-RU" sz="2800" dirty="0"/>
              <a:t>По направлению трудовой деятельности. Работодатель разрабатывает документ для аналогичных условий труда и опасностей, которая может распространяться на сотрудников разных должностей и профессий. Например, ИОТ для работников столовой или ИОТ офисного работника административного здания по адресу: г. Екатеринбург, ул. Ленина, д. 7.</a:t>
            </a:r>
          </a:p>
          <a:p>
            <a:pPr algn="ctr"/>
            <a:endParaRPr lang="ru-RU" sz="2800" dirty="0"/>
          </a:p>
        </p:txBody>
      </p:sp>
    </p:spTree>
    <p:extLst>
      <p:ext uri="{BB962C8B-B14F-4D97-AF65-F5344CB8AC3E}">
        <p14:creationId xmlns:p14="http://schemas.microsoft.com/office/powerpoint/2010/main" val="4169435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831631" y="1286202"/>
            <a:ext cx="16922969" cy="461665"/>
          </a:xfrm>
          <a:prstGeom prst="rect">
            <a:avLst/>
          </a:prstGeom>
        </p:spPr>
        <p:txBody>
          <a:bodyPr wrap="square">
            <a:spAutoFit/>
          </a:bodyPr>
          <a:lstStyle/>
          <a:p>
            <a:pPr algn="ctr"/>
            <a:endParaRPr lang="ru-RU" sz="2400" dirty="0"/>
          </a:p>
        </p:txBody>
      </p:sp>
      <p:sp>
        <p:nvSpPr>
          <p:cNvPr id="19" name="Прямоугольник 18"/>
          <p:cNvSpPr/>
          <p:nvPr/>
        </p:nvSpPr>
        <p:spPr>
          <a:xfrm>
            <a:off x="1118206" y="2121769"/>
            <a:ext cx="15609185" cy="6001643"/>
          </a:xfrm>
          <a:prstGeom prst="rect">
            <a:avLst/>
          </a:prstGeom>
        </p:spPr>
        <p:txBody>
          <a:bodyPr wrap="square">
            <a:spAutoFit/>
          </a:bodyPr>
          <a:lstStyle/>
          <a:p>
            <a:pPr algn="ctr"/>
            <a:r>
              <a:rPr lang="ru-RU" sz="4800" b="1" dirty="0">
                <a:solidFill>
                  <a:srgbClr val="FF0000"/>
                </a:solidFill>
                <a:effectLst>
                  <a:outerShdw blurRad="38100" dist="38100" dir="2700000" algn="tl">
                    <a:srgbClr val="000000">
                      <a:alpha val="43137"/>
                    </a:srgbClr>
                  </a:outerShdw>
                </a:effectLst>
              </a:rPr>
              <a:t>Работодатель самостоятельно определяет перечень инструкций, которые ему нужны (п. 4 Основных требований № 772н). Он также имеет право выпустить временные ИОТ для новых производств, чтобы обеспечить безопасность работ. Инструкции будут действовать до приемки объектов в эксплуатацию (п. 27 Основных требований </a:t>
            </a:r>
            <a:endParaRPr lang="ru-RU" sz="4800" b="1" dirty="0" smtClean="0">
              <a:solidFill>
                <a:srgbClr val="FF0000"/>
              </a:solidFill>
              <a:effectLst>
                <a:outerShdw blurRad="38100" dist="38100" dir="2700000" algn="tl">
                  <a:srgbClr val="000000">
                    <a:alpha val="43137"/>
                  </a:srgbClr>
                </a:outerShdw>
              </a:effectLst>
            </a:endParaRPr>
          </a:p>
          <a:p>
            <a:pPr algn="ctr"/>
            <a:r>
              <a:rPr lang="ru-RU" sz="4800" b="1" dirty="0" smtClean="0">
                <a:solidFill>
                  <a:srgbClr val="FF0000"/>
                </a:solidFill>
                <a:effectLst>
                  <a:outerShdw blurRad="38100" dist="38100" dir="2700000" algn="tl">
                    <a:srgbClr val="000000">
                      <a:alpha val="43137"/>
                    </a:srgbClr>
                  </a:outerShdw>
                </a:effectLst>
              </a:rPr>
              <a:t>№ </a:t>
            </a:r>
            <a:r>
              <a:rPr lang="ru-RU" sz="4800" b="1" dirty="0">
                <a:solidFill>
                  <a:srgbClr val="FF0000"/>
                </a:solidFill>
                <a:effectLst>
                  <a:outerShdw blurRad="38100" dist="38100" dir="2700000" algn="tl">
                    <a:srgbClr val="000000">
                      <a:alpha val="43137"/>
                    </a:srgbClr>
                  </a:outerShdw>
                </a:effectLst>
              </a:rPr>
              <a:t>772н). </a:t>
            </a:r>
            <a:endParaRPr lang="ru-RU" sz="4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69435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831631" y="1286202"/>
            <a:ext cx="16922969" cy="461665"/>
          </a:xfrm>
          <a:prstGeom prst="rect">
            <a:avLst/>
          </a:prstGeom>
        </p:spPr>
        <p:txBody>
          <a:bodyPr wrap="square">
            <a:spAutoFit/>
          </a:bodyPr>
          <a:lstStyle/>
          <a:p>
            <a:pPr algn="ctr"/>
            <a:endParaRPr lang="ru-RU" sz="2400" dirty="0"/>
          </a:p>
        </p:txBody>
      </p:sp>
      <p:sp>
        <p:nvSpPr>
          <p:cNvPr id="19" name="Прямоугольник 18"/>
          <p:cNvSpPr/>
          <p:nvPr/>
        </p:nvSpPr>
        <p:spPr>
          <a:xfrm>
            <a:off x="1371600" y="1747867"/>
            <a:ext cx="15609185" cy="1107996"/>
          </a:xfrm>
          <a:prstGeom prst="rect">
            <a:avLst/>
          </a:prstGeom>
        </p:spPr>
        <p:txBody>
          <a:bodyPr wrap="square">
            <a:spAutoFit/>
          </a:bodyPr>
          <a:lstStyle/>
          <a:p>
            <a:pPr algn="ctr"/>
            <a:endParaRPr lang="ru-RU" sz="6600" b="1" dirty="0">
              <a:solidFill>
                <a:srgbClr val="FF0000"/>
              </a:solidFill>
              <a:effectLst>
                <a:outerShdw blurRad="38100" dist="38100" dir="2700000" algn="tl">
                  <a:srgbClr val="000000">
                    <a:alpha val="43137"/>
                  </a:srgbClr>
                </a:outerShdw>
              </a:effectLst>
            </a:endParaRPr>
          </a:p>
        </p:txBody>
      </p:sp>
      <p:sp>
        <p:nvSpPr>
          <p:cNvPr id="20" name="Прямоугольник 19"/>
          <p:cNvSpPr/>
          <p:nvPr/>
        </p:nvSpPr>
        <p:spPr>
          <a:xfrm>
            <a:off x="304800" y="1840200"/>
            <a:ext cx="17449799" cy="5262979"/>
          </a:xfrm>
          <a:prstGeom prst="rect">
            <a:avLst/>
          </a:prstGeom>
        </p:spPr>
        <p:txBody>
          <a:bodyPr wrap="square">
            <a:spAutoFit/>
          </a:bodyPr>
          <a:lstStyle/>
          <a:p>
            <a:pPr algn="ctr"/>
            <a:r>
              <a:rPr lang="ru-RU" sz="4800" b="1" dirty="0">
                <a:effectLst>
                  <a:outerShdw blurRad="38100" dist="38100" dir="2700000" algn="tl">
                    <a:srgbClr val="000000">
                      <a:alpha val="43137"/>
                    </a:srgbClr>
                  </a:outerShdw>
                </a:effectLst>
              </a:rPr>
              <a:t>На основании каких документов </a:t>
            </a:r>
            <a:endParaRPr lang="ru-RU" sz="4800" b="1" dirty="0" smtClean="0">
              <a:effectLst>
                <a:outerShdw blurRad="38100" dist="38100" dir="2700000" algn="tl">
                  <a:srgbClr val="000000">
                    <a:alpha val="43137"/>
                  </a:srgbClr>
                </a:outerShdw>
              </a:effectLst>
            </a:endParaRPr>
          </a:p>
          <a:p>
            <a:pPr algn="ctr"/>
            <a:r>
              <a:rPr lang="ru-RU" sz="4800" b="1" dirty="0" smtClean="0">
                <a:effectLst>
                  <a:outerShdw blurRad="38100" dist="38100" dir="2700000" algn="tl">
                    <a:srgbClr val="000000">
                      <a:alpha val="43137"/>
                    </a:srgbClr>
                  </a:outerShdw>
                </a:effectLst>
              </a:rPr>
              <a:t>составляется инструкция</a:t>
            </a:r>
          </a:p>
          <a:p>
            <a:pPr algn="ctr"/>
            <a:r>
              <a:rPr lang="ru-RU" sz="4800" b="1" dirty="0">
                <a:solidFill>
                  <a:srgbClr val="FF0000"/>
                </a:solidFill>
                <a:effectLst>
                  <a:outerShdw blurRad="38100" dist="38100" dir="2700000" algn="tl">
                    <a:srgbClr val="000000">
                      <a:alpha val="43137"/>
                    </a:srgbClr>
                  </a:outerShdw>
                </a:effectLst>
              </a:rPr>
              <a:t>До 1 января 2021 года работодатели разрабатывали ИОТ на основании Типовых инструкций по охране труда. Но «регуляторная гильотина» отменила действие 178 таких документов </a:t>
            </a:r>
          </a:p>
          <a:p>
            <a:pPr algn="ctr"/>
            <a:r>
              <a:rPr lang="ru-RU" sz="4800" b="1" dirty="0">
                <a:solidFill>
                  <a:srgbClr val="FF0000"/>
                </a:solidFill>
                <a:effectLst>
                  <a:outerShdw blurRad="38100" dist="38100" dir="2700000" algn="tl">
                    <a:srgbClr val="000000">
                      <a:alpha val="43137"/>
                    </a:srgbClr>
                  </a:outerShdw>
                </a:effectLst>
              </a:rPr>
              <a:t>(Приказ Минтруда России от 11.08.2020 № 495).</a:t>
            </a:r>
            <a:endParaRPr lang="ru-RU" sz="4800" dirty="0"/>
          </a:p>
        </p:txBody>
      </p:sp>
    </p:spTree>
    <p:extLst>
      <p:ext uri="{BB962C8B-B14F-4D97-AF65-F5344CB8AC3E}">
        <p14:creationId xmlns:p14="http://schemas.microsoft.com/office/powerpoint/2010/main" val="4169435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831631" y="1286202"/>
            <a:ext cx="16922969" cy="461665"/>
          </a:xfrm>
          <a:prstGeom prst="rect">
            <a:avLst/>
          </a:prstGeom>
        </p:spPr>
        <p:txBody>
          <a:bodyPr wrap="square">
            <a:spAutoFit/>
          </a:bodyPr>
          <a:lstStyle/>
          <a:p>
            <a:pPr algn="ctr"/>
            <a:endParaRPr lang="ru-RU" sz="2400" dirty="0"/>
          </a:p>
        </p:txBody>
      </p:sp>
      <p:sp>
        <p:nvSpPr>
          <p:cNvPr id="19" name="Прямоугольник 18"/>
          <p:cNvSpPr/>
          <p:nvPr/>
        </p:nvSpPr>
        <p:spPr>
          <a:xfrm>
            <a:off x="1201616" y="1319331"/>
            <a:ext cx="15908458" cy="7509748"/>
          </a:xfrm>
          <a:prstGeom prst="rect">
            <a:avLst/>
          </a:prstGeom>
        </p:spPr>
        <p:txBody>
          <a:bodyPr wrap="square">
            <a:spAutoFit/>
          </a:bodyPr>
          <a:lstStyle/>
          <a:p>
            <a:pPr algn="ctr"/>
            <a:r>
              <a:rPr lang="ru-RU" sz="3200" dirty="0">
                <a:solidFill>
                  <a:srgbClr val="FF0000"/>
                </a:solidFill>
                <a:effectLst>
                  <a:outerShdw blurRad="38100" dist="38100" dir="2700000" algn="tl">
                    <a:srgbClr val="000000">
                      <a:alpha val="43137"/>
                    </a:srgbClr>
                  </a:outerShdw>
                </a:effectLst>
              </a:rPr>
              <a:t>С 1 января 2023 года инструкции составляют на </a:t>
            </a:r>
            <a:r>
              <a:rPr lang="ru-RU" sz="3200" dirty="0" smtClean="0">
                <a:solidFill>
                  <a:srgbClr val="FF0000"/>
                </a:solidFill>
                <a:effectLst>
                  <a:outerShdw blurRad="38100" dist="38100" dir="2700000" algn="tl">
                    <a:srgbClr val="000000">
                      <a:alpha val="43137"/>
                    </a:srgbClr>
                  </a:outerShdw>
                </a:effectLst>
              </a:rPr>
              <a:t>основании</a:t>
            </a:r>
          </a:p>
          <a:p>
            <a:pPr marL="457200" indent="-457200" algn="just">
              <a:buFont typeface="Wingdings" panose="05000000000000000000" pitchFamily="2" charset="2"/>
              <a:buChar char="Ø"/>
            </a:pPr>
            <a:r>
              <a:rPr lang="ru-RU" sz="3200" dirty="0"/>
              <a:t>правил по охране труда работодателя, если они есть;</a:t>
            </a:r>
          </a:p>
          <a:p>
            <a:pPr marL="457200" indent="-457200" algn="just">
              <a:buFont typeface="Wingdings" panose="05000000000000000000" pitchFamily="2" charset="2"/>
              <a:buChar char="Ø"/>
            </a:pPr>
            <a:r>
              <a:rPr lang="ru-RU" sz="3200" dirty="0"/>
              <a:t>государственных нормативных требований, например, Приказа Минтруда России от 15.12.2020 № 903н;</a:t>
            </a:r>
          </a:p>
          <a:p>
            <a:pPr marL="457200" indent="-457200" algn="just">
              <a:buFont typeface="Wingdings" panose="05000000000000000000" pitchFamily="2" charset="2"/>
              <a:buChar char="Ø"/>
            </a:pPr>
            <a:r>
              <a:rPr lang="ru-RU" sz="3200" dirty="0"/>
              <a:t>анализа трудовой функции работников по профессии, должности, составу и виду работ;</a:t>
            </a:r>
          </a:p>
          <a:p>
            <a:pPr marL="457200" indent="-457200" algn="just">
              <a:buFont typeface="Wingdings" panose="05000000000000000000" pitchFamily="2" charset="2"/>
              <a:buChar char="Ø"/>
            </a:pPr>
            <a:r>
              <a:rPr lang="ru-RU" sz="3200" dirty="0"/>
              <a:t>результатов специальной оценки условий труда (СОУТ) и оценки профессиональных рисков (ОПР) на конкретных рабочих местах;</a:t>
            </a:r>
          </a:p>
          <a:p>
            <a:pPr marL="457200" indent="-457200" algn="just">
              <a:buFont typeface="Wingdings" panose="05000000000000000000" pitchFamily="2" charset="2"/>
              <a:buChar char="Ø"/>
            </a:pPr>
            <a:r>
              <a:rPr lang="ru-RU" sz="3200" dirty="0"/>
              <a:t>анализа требований </a:t>
            </a:r>
            <a:r>
              <a:rPr lang="ru-RU" sz="3200" dirty="0" err="1"/>
              <a:t>профстандартов</a:t>
            </a:r>
            <a:r>
              <a:rPr lang="ru-RU" sz="3200" dirty="0"/>
              <a:t> — в них указана трудовая функция и особые условия допуска к ней, если они есть;</a:t>
            </a:r>
          </a:p>
          <a:p>
            <a:pPr marL="457200" indent="-457200" algn="just">
              <a:buFont typeface="Wingdings" panose="05000000000000000000" pitchFamily="2" charset="2"/>
              <a:buChar char="Ø"/>
            </a:pPr>
            <a:r>
              <a:rPr lang="ru-RU" sz="3200" dirty="0"/>
              <a:t>определения безопасных методов и приемов выполнения отдельных работ;</a:t>
            </a:r>
          </a:p>
          <a:p>
            <a:pPr marL="457200" indent="-457200" algn="just">
              <a:buFont typeface="Wingdings" panose="05000000000000000000" pitchFamily="2" charset="2"/>
              <a:buChar char="Ø"/>
            </a:pPr>
            <a:r>
              <a:rPr lang="ru-RU" sz="3200" dirty="0"/>
              <a:t>анализа результатов расследования несчастных случаев и профессиональных заболеваний, их типичных причин.</a:t>
            </a:r>
          </a:p>
          <a:p>
            <a:pPr algn="ctr"/>
            <a:endParaRPr lang="ru-RU" sz="6600" dirty="0"/>
          </a:p>
        </p:txBody>
      </p:sp>
    </p:spTree>
    <p:extLst>
      <p:ext uri="{BB962C8B-B14F-4D97-AF65-F5344CB8AC3E}">
        <p14:creationId xmlns:p14="http://schemas.microsoft.com/office/powerpoint/2010/main" val="4169435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831631" y="1286202"/>
            <a:ext cx="16922969" cy="461665"/>
          </a:xfrm>
          <a:prstGeom prst="rect">
            <a:avLst/>
          </a:prstGeom>
        </p:spPr>
        <p:txBody>
          <a:bodyPr wrap="square">
            <a:spAutoFit/>
          </a:bodyPr>
          <a:lstStyle/>
          <a:p>
            <a:pPr algn="ctr"/>
            <a:endParaRPr lang="ru-RU" sz="2400" dirty="0"/>
          </a:p>
        </p:txBody>
      </p:sp>
      <p:sp>
        <p:nvSpPr>
          <p:cNvPr id="19" name="Прямоугольник 18"/>
          <p:cNvSpPr/>
          <p:nvPr/>
        </p:nvSpPr>
        <p:spPr>
          <a:xfrm>
            <a:off x="1500889" y="1860167"/>
            <a:ext cx="15609185" cy="5909310"/>
          </a:xfrm>
          <a:prstGeom prst="rect">
            <a:avLst/>
          </a:prstGeom>
        </p:spPr>
        <p:txBody>
          <a:bodyPr wrap="square">
            <a:spAutoFit/>
          </a:bodyPr>
          <a:lstStyle/>
          <a:p>
            <a:pPr algn="ctr"/>
            <a:r>
              <a:rPr lang="ru-RU" sz="5400" b="1" dirty="0">
                <a:solidFill>
                  <a:srgbClr val="FF0000"/>
                </a:solidFill>
                <a:effectLst>
                  <a:outerShdw blurRad="38100" dist="38100" dir="2700000" algn="tl">
                    <a:srgbClr val="000000">
                      <a:alpha val="43137"/>
                    </a:srgbClr>
                  </a:outerShdw>
                </a:effectLst>
              </a:rPr>
              <a:t>Работодатель также учитывает в ИОТ требования безопасности из руководств по эксплуатации оборудования, ремонтной документации от завода-изготовителя применительно к должности или профессии сотрудника, виду работ </a:t>
            </a:r>
          </a:p>
          <a:p>
            <a:pPr algn="ctr"/>
            <a:r>
              <a:rPr lang="ru-RU" sz="5400" b="1" dirty="0">
                <a:solidFill>
                  <a:srgbClr val="FF0000"/>
                </a:solidFill>
                <a:effectLst>
                  <a:outerShdw blurRad="38100" dist="38100" dir="2700000" algn="tl">
                    <a:srgbClr val="000000">
                      <a:alpha val="43137"/>
                    </a:srgbClr>
                  </a:outerShdw>
                </a:effectLst>
              </a:rPr>
              <a:t>(п. 19 Основных требований № 772н). </a:t>
            </a:r>
            <a:endParaRPr lang="ru-RU" sz="5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694358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831631" y="1286202"/>
            <a:ext cx="16922969" cy="461665"/>
          </a:xfrm>
          <a:prstGeom prst="rect">
            <a:avLst/>
          </a:prstGeom>
        </p:spPr>
        <p:txBody>
          <a:bodyPr wrap="square">
            <a:spAutoFit/>
          </a:bodyPr>
          <a:lstStyle/>
          <a:p>
            <a:pPr algn="ctr"/>
            <a:endParaRPr lang="ru-RU" sz="2400" dirty="0"/>
          </a:p>
        </p:txBody>
      </p:sp>
      <p:sp>
        <p:nvSpPr>
          <p:cNvPr id="19" name="Прямоугольник 18"/>
          <p:cNvSpPr/>
          <p:nvPr/>
        </p:nvSpPr>
        <p:spPr>
          <a:xfrm>
            <a:off x="1500889" y="2054152"/>
            <a:ext cx="15609185" cy="6432530"/>
          </a:xfrm>
          <a:prstGeom prst="rect">
            <a:avLst/>
          </a:prstGeom>
        </p:spPr>
        <p:txBody>
          <a:bodyPr wrap="square">
            <a:spAutoFit/>
          </a:bodyPr>
          <a:lstStyle/>
          <a:p>
            <a:pPr algn="ctr"/>
            <a:r>
              <a:rPr lang="ru-RU" sz="6600" dirty="0"/>
              <a:t>Что должна содержать </a:t>
            </a:r>
            <a:r>
              <a:rPr lang="ru-RU" sz="6600" dirty="0" smtClean="0"/>
              <a:t>ИОТ</a:t>
            </a:r>
          </a:p>
          <a:p>
            <a:pPr algn="ctr"/>
            <a:r>
              <a:rPr lang="ru-RU" sz="4000" b="1" dirty="0">
                <a:solidFill>
                  <a:srgbClr val="FF0000"/>
                </a:solidFill>
                <a:effectLst>
                  <a:outerShdw blurRad="38100" dist="38100" dir="2700000" algn="tl">
                    <a:srgbClr val="000000">
                      <a:alpha val="43137"/>
                    </a:srgbClr>
                  </a:outerShdw>
                </a:effectLst>
              </a:rPr>
              <a:t>В Приказе № 772н приведены обязательные разделы, которые должны быть в инструкции (п. 21-26 Основных требований № 772н). Рекомендуем также использовать при составлении документа правила делопроизводства и управления документацией, принятые в вашей организации, или правила </a:t>
            </a:r>
            <a:r>
              <a:rPr lang="ru-RU" sz="4000" b="1" dirty="0" err="1">
                <a:solidFill>
                  <a:srgbClr val="FF0000"/>
                </a:solidFill>
                <a:effectLst>
                  <a:outerShdw blurRad="38100" dist="38100" dir="2700000" algn="tl">
                    <a:srgbClr val="000000">
                      <a:alpha val="43137"/>
                    </a:srgbClr>
                  </a:outerShdw>
                </a:effectLst>
              </a:rPr>
              <a:t>Росархива</a:t>
            </a:r>
            <a:r>
              <a:rPr lang="ru-RU" sz="4000" b="1" dirty="0">
                <a:solidFill>
                  <a:srgbClr val="FF0000"/>
                </a:solidFill>
                <a:effectLst>
                  <a:outerShdw blurRad="38100" dist="38100" dir="2700000" algn="tl">
                    <a:srgbClr val="000000">
                      <a:alpha val="43137"/>
                    </a:srgbClr>
                  </a:outerShdw>
                </a:effectLst>
              </a:rPr>
              <a:t> (п. 3.1-3.14 приложения к Приказу от 11.04.2018 № 44).</a:t>
            </a:r>
          </a:p>
          <a:p>
            <a:pPr algn="ctr"/>
            <a:endParaRPr lang="ru-RU" sz="6600" dirty="0"/>
          </a:p>
        </p:txBody>
      </p:sp>
    </p:spTree>
    <p:extLst>
      <p:ext uri="{BB962C8B-B14F-4D97-AF65-F5344CB8AC3E}">
        <p14:creationId xmlns:p14="http://schemas.microsoft.com/office/powerpoint/2010/main" val="41694358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1447800" y="1943100"/>
            <a:ext cx="15087600" cy="4247317"/>
          </a:xfrm>
          <a:prstGeom prst="rect">
            <a:avLst/>
          </a:prstGeom>
        </p:spPr>
        <p:txBody>
          <a:bodyPr wrap="square">
            <a:spAutoFit/>
          </a:bodyPr>
          <a:lstStyle/>
          <a:p>
            <a:pPr marL="685800" indent="-685800">
              <a:buFont typeface="Wingdings" panose="05000000000000000000" pitchFamily="2" charset="2"/>
              <a:buChar char="ü"/>
            </a:pPr>
            <a:r>
              <a:rPr lang="ru-RU" sz="5400" dirty="0"/>
              <a:t>Обеспечение антитеррористической защищённости;</a:t>
            </a:r>
          </a:p>
          <a:p>
            <a:pPr marL="685800" indent="-685800">
              <a:buFont typeface="Wingdings" panose="05000000000000000000" pitchFamily="2" charset="2"/>
              <a:buChar char="ü"/>
            </a:pPr>
            <a:r>
              <a:rPr lang="ru-RU" sz="5400" dirty="0"/>
              <a:t>Обеспечение пожарной безопасности;</a:t>
            </a:r>
          </a:p>
          <a:p>
            <a:pPr marL="685800" indent="-685800">
              <a:buFont typeface="Wingdings" panose="05000000000000000000" pitchFamily="2" charset="2"/>
              <a:buChar char="ü"/>
            </a:pPr>
            <a:r>
              <a:rPr lang="ru-RU" sz="5400" dirty="0"/>
              <a:t>Охрана труда и безопасное пребывание;</a:t>
            </a:r>
          </a:p>
          <a:p>
            <a:pPr marL="685800" indent="-685800">
              <a:buFont typeface="Wingdings" panose="05000000000000000000" pitchFamily="2" charset="2"/>
              <a:buChar char="ü"/>
            </a:pPr>
            <a:r>
              <a:rPr lang="ru-RU" sz="5400" dirty="0"/>
              <a:t>Медицинское обеспечение;</a:t>
            </a:r>
          </a:p>
        </p:txBody>
      </p:sp>
    </p:spTree>
    <p:extLst>
      <p:ext uri="{BB962C8B-B14F-4D97-AF65-F5344CB8AC3E}">
        <p14:creationId xmlns:p14="http://schemas.microsoft.com/office/powerpoint/2010/main" val="27950751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831631" y="1286202"/>
            <a:ext cx="16922969" cy="461665"/>
          </a:xfrm>
          <a:prstGeom prst="rect">
            <a:avLst/>
          </a:prstGeom>
        </p:spPr>
        <p:txBody>
          <a:bodyPr wrap="square">
            <a:spAutoFit/>
          </a:bodyPr>
          <a:lstStyle/>
          <a:p>
            <a:pPr algn="ctr"/>
            <a:endParaRPr lang="ru-RU" sz="2400" dirty="0"/>
          </a:p>
        </p:txBody>
      </p:sp>
      <p:sp>
        <p:nvSpPr>
          <p:cNvPr id="19" name="Прямоугольник 18"/>
          <p:cNvSpPr/>
          <p:nvPr/>
        </p:nvSpPr>
        <p:spPr>
          <a:xfrm>
            <a:off x="1242459" y="1286202"/>
            <a:ext cx="16101311" cy="2123658"/>
          </a:xfrm>
          <a:prstGeom prst="rect">
            <a:avLst/>
          </a:prstGeom>
        </p:spPr>
        <p:txBody>
          <a:bodyPr wrap="square">
            <a:spAutoFit/>
          </a:bodyPr>
          <a:lstStyle/>
          <a:p>
            <a:pPr algn="ctr"/>
            <a:r>
              <a:rPr lang="ru-RU" sz="6600" dirty="0"/>
              <a:t>Примерная структура и содержание </a:t>
            </a:r>
            <a:r>
              <a:rPr lang="ru-RU" sz="6600" dirty="0" smtClean="0"/>
              <a:t>ИОТ</a:t>
            </a:r>
          </a:p>
          <a:p>
            <a:pPr algn="ctr"/>
            <a:endParaRPr lang="ru-RU" sz="6600"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722" y="2933700"/>
            <a:ext cx="14365513" cy="4735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94358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831631" y="1286202"/>
            <a:ext cx="16922969" cy="461665"/>
          </a:xfrm>
          <a:prstGeom prst="rect">
            <a:avLst/>
          </a:prstGeom>
        </p:spPr>
        <p:txBody>
          <a:bodyPr wrap="square">
            <a:spAutoFit/>
          </a:bodyPr>
          <a:lstStyle/>
          <a:p>
            <a:pPr algn="ctr"/>
            <a:endParaRPr lang="ru-RU" sz="2400"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3600" y="4899025"/>
            <a:ext cx="3859213"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7898" y="1324302"/>
            <a:ext cx="14738372"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9435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831631" y="1286202"/>
            <a:ext cx="16922969" cy="461665"/>
          </a:xfrm>
          <a:prstGeom prst="rect">
            <a:avLst/>
          </a:prstGeom>
        </p:spPr>
        <p:txBody>
          <a:bodyPr wrap="square">
            <a:spAutoFit/>
          </a:bodyPr>
          <a:lstStyle/>
          <a:p>
            <a:pPr algn="ctr"/>
            <a:endParaRPr lang="ru-RU" sz="2400" dirty="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386" y="1322432"/>
            <a:ext cx="13085616" cy="7996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94358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831631" y="1286202"/>
            <a:ext cx="16922969" cy="461665"/>
          </a:xfrm>
          <a:prstGeom prst="rect">
            <a:avLst/>
          </a:prstGeom>
        </p:spPr>
        <p:txBody>
          <a:bodyPr wrap="square">
            <a:spAutoFit/>
          </a:bodyPr>
          <a:lstStyle/>
          <a:p>
            <a:pPr algn="ctr"/>
            <a:endParaRPr lang="ru-RU" sz="2400" dirty="0"/>
          </a:p>
        </p:txBody>
      </p:sp>
      <p:sp>
        <p:nvSpPr>
          <p:cNvPr id="19" name="Прямоугольник 18"/>
          <p:cNvSpPr/>
          <p:nvPr/>
        </p:nvSpPr>
        <p:spPr>
          <a:xfrm>
            <a:off x="1066801" y="2324100"/>
            <a:ext cx="16043274" cy="4154984"/>
          </a:xfrm>
          <a:prstGeom prst="rect">
            <a:avLst/>
          </a:prstGeom>
        </p:spPr>
        <p:txBody>
          <a:bodyPr wrap="square">
            <a:spAutoFit/>
          </a:bodyPr>
          <a:lstStyle/>
          <a:p>
            <a:pPr algn="just"/>
            <a:r>
              <a:rPr lang="ru-RU" sz="4400" dirty="0"/>
              <a:t>Приведенная в таблице структура ИОТ — рекомендуемая. Обязательными являются только разделы из Основных требований № 772н. Разработчик может включать в документ дополнительные требования безопасности, если они не противоречат государственным нормативным требованиям (п. 2 Основных требований № 772н).</a:t>
            </a:r>
            <a:endParaRPr lang="ru-RU" sz="4400" dirty="0"/>
          </a:p>
        </p:txBody>
      </p:sp>
    </p:spTree>
    <p:extLst>
      <p:ext uri="{BB962C8B-B14F-4D97-AF65-F5344CB8AC3E}">
        <p14:creationId xmlns:p14="http://schemas.microsoft.com/office/powerpoint/2010/main" val="41694358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831631" y="1286202"/>
            <a:ext cx="16922969" cy="461665"/>
          </a:xfrm>
          <a:prstGeom prst="rect">
            <a:avLst/>
          </a:prstGeom>
        </p:spPr>
        <p:txBody>
          <a:bodyPr wrap="square">
            <a:spAutoFit/>
          </a:bodyPr>
          <a:lstStyle/>
          <a:p>
            <a:pPr algn="ctr"/>
            <a:endParaRPr lang="ru-RU" sz="2400" dirty="0"/>
          </a:p>
        </p:txBody>
      </p:sp>
      <p:sp>
        <p:nvSpPr>
          <p:cNvPr id="19" name="Прямоугольник 18"/>
          <p:cNvSpPr/>
          <p:nvPr/>
        </p:nvSpPr>
        <p:spPr>
          <a:xfrm>
            <a:off x="656508" y="1747867"/>
            <a:ext cx="17273214" cy="7201972"/>
          </a:xfrm>
          <a:prstGeom prst="rect">
            <a:avLst/>
          </a:prstGeom>
        </p:spPr>
        <p:txBody>
          <a:bodyPr wrap="square">
            <a:spAutoFit/>
          </a:bodyPr>
          <a:lstStyle/>
          <a:p>
            <a:pPr algn="ctr"/>
            <a:r>
              <a:rPr lang="ru-RU" sz="6600" b="1" dirty="0"/>
              <a:t>Как утвердить инструкцию </a:t>
            </a:r>
            <a:endParaRPr lang="ru-RU" sz="6600" b="1" dirty="0" smtClean="0"/>
          </a:p>
          <a:p>
            <a:pPr algn="ctr"/>
            <a:r>
              <a:rPr lang="ru-RU" sz="6600" b="1" dirty="0" smtClean="0"/>
              <a:t>по</a:t>
            </a:r>
            <a:r>
              <a:rPr lang="ru-RU" sz="6600" b="1" dirty="0"/>
              <a:t> охране </a:t>
            </a:r>
            <a:r>
              <a:rPr lang="ru-RU" sz="6600" b="1" dirty="0" smtClean="0"/>
              <a:t>труда</a:t>
            </a:r>
          </a:p>
          <a:p>
            <a:pPr algn="ctr"/>
            <a:r>
              <a:rPr lang="ru-RU" sz="4400" dirty="0"/>
              <a:t>Повторим, что </a:t>
            </a:r>
            <a:r>
              <a:rPr lang="ru-RU" sz="4400" b="1" dirty="0">
                <a:solidFill>
                  <a:srgbClr val="FF0000"/>
                </a:solidFill>
                <a:effectLst>
                  <a:outerShdw blurRad="38100" dist="38100" dir="2700000" algn="tl">
                    <a:srgbClr val="000000">
                      <a:alpha val="43137"/>
                    </a:srgbClr>
                  </a:outerShdw>
                </a:effectLst>
              </a:rPr>
              <a:t>ИОТ — локальный нормативный акт. </a:t>
            </a:r>
            <a:r>
              <a:rPr lang="ru-RU" sz="4400" dirty="0"/>
              <a:t>Локальный акт принимается с учетом мотивированного мнения профсоюза (ст. 372 ТК РФ, п. 3 Основных требований № 772н).</a:t>
            </a:r>
          </a:p>
          <a:p>
            <a:pPr algn="just"/>
            <a:endParaRPr lang="ru-RU" sz="4400" dirty="0"/>
          </a:p>
          <a:p>
            <a:pPr algn="ctr"/>
            <a:r>
              <a:rPr lang="ru-RU" sz="4400" b="1" dirty="0">
                <a:solidFill>
                  <a:srgbClr val="FF0000"/>
                </a:solidFill>
                <a:effectLst>
                  <a:outerShdw blurRad="38100" dist="38100" dir="2700000" algn="tl">
                    <a:srgbClr val="000000">
                      <a:alpha val="43137"/>
                    </a:srgbClr>
                  </a:outerShdw>
                </a:effectLst>
              </a:rPr>
              <a:t>ИОТ утверждается руководителем организации или уполномоченным им лицом. </a:t>
            </a:r>
          </a:p>
          <a:p>
            <a:pPr algn="ctr"/>
            <a:endParaRPr lang="ru-RU" sz="6600" dirty="0"/>
          </a:p>
        </p:txBody>
      </p:sp>
    </p:spTree>
    <p:extLst>
      <p:ext uri="{BB962C8B-B14F-4D97-AF65-F5344CB8AC3E}">
        <p14:creationId xmlns:p14="http://schemas.microsoft.com/office/powerpoint/2010/main" val="41694358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831631" y="1286202"/>
            <a:ext cx="16922969" cy="461665"/>
          </a:xfrm>
          <a:prstGeom prst="rect">
            <a:avLst/>
          </a:prstGeom>
        </p:spPr>
        <p:txBody>
          <a:bodyPr wrap="square">
            <a:spAutoFit/>
          </a:bodyPr>
          <a:lstStyle/>
          <a:p>
            <a:pPr algn="ctr"/>
            <a:endParaRPr lang="ru-RU" sz="2400" dirty="0"/>
          </a:p>
        </p:txBody>
      </p:sp>
      <p:sp>
        <p:nvSpPr>
          <p:cNvPr id="19" name="Прямоугольник 18"/>
          <p:cNvSpPr/>
          <p:nvPr/>
        </p:nvSpPr>
        <p:spPr>
          <a:xfrm>
            <a:off x="1118206" y="1590136"/>
            <a:ext cx="16331594" cy="6863417"/>
          </a:xfrm>
          <a:prstGeom prst="rect">
            <a:avLst/>
          </a:prstGeom>
        </p:spPr>
        <p:txBody>
          <a:bodyPr wrap="square">
            <a:spAutoFit/>
          </a:bodyPr>
          <a:lstStyle/>
          <a:p>
            <a:pPr algn="ctr"/>
            <a:r>
              <a:rPr lang="ru-RU" sz="6600" b="1" dirty="0">
                <a:solidFill>
                  <a:srgbClr val="FF0000"/>
                </a:solidFill>
                <a:effectLst>
                  <a:outerShdw blurRad="38100" dist="38100" dir="2700000" algn="tl">
                    <a:srgbClr val="000000">
                      <a:alpha val="43137"/>
                    </a:srgbClr>
                  </a:outerShdw>
                </a:effectLst>
              </a:rPr>
              <a:t>Как ознакомить </a:t>
            </a:r>
            <a:r>
              <a:rPr lang="ru-RU" sz="6600" b="1" dirty="0" smtClean="0">
                <a:solidFill>
                  <a:srgbClr val="FF0000"/>
                </a:solidFill>
                <a:effectLst>
                  <a:outerShdw blurRad="38100" dist="38100" dir="2700000" algn="tl">
                    <a:srgbClr val="000000">
                      <a:alpha val="43137"/>
                    </a:srgbClr>
                  </a:outerShdw>
                </a:effectLst>
              </a:rPr>
              <a:t>работников</a:t>
            </a:r>
          </a:p>
          <a:p>
            <a:pPr algn="just"/>
            <a:r>
              <a:rPr lang="ru-RU" sz="4400" dirty="0"/>
              <a:t>После утверждения ИОТ до сотрудников доводят ее требования:</a:t>
            </a:r>
          </a:p>
          <a:p>
            <a:pPr marL="571500" indent="-571500" algn="just">
              <a:buFont typeface="Wingdings" panose="05000000000000000000" pitchFamily="2" charset="2"/>
              <a:buChar char="Ø"/>
            </a:pPr>
            <a:r>
              <a:rPr lang="ru-RU" sz="4400" dirty="0"/>
              <a:t>проводят внеплановый инструктаж с проверкой знаний (п. 16 «в» Правил обучения охране труда по Постановлению Правительства РФ от 24.12.2021 № 2464);</a:t>
            </a:r>
          </a:p>
          <a:p>
            <a:pPr marL="571500" indent="-571500" algn="just">
              <a:buFont typeface="Wingdings" panose="05000000000000000000" pitchFamily="2" charset="2"/>
              <a:buChar char="Ø"/>
            </a:pPr>
            <a:r>
              <a:rPr lang="ru-RU" sz="4400" dirty="0"/>
              <a:t>получают личную подпись работника в листе ознакомления (ст. 22 ТК РФ).</a:t>
            </a:r>
          </a:p>
          <a:p>
            <a:pPr algn="ctr"/>
            <a:endParaRPr lang="ru-RU" sz="6600" dirty="0"/>
          </a:p>
        </p:txBody>
      </p:sp>
    </p:spTree>
    <p:extLst>
      <p:ext uri="{BB962C8B-B14F-4D97-AF65-F5344CB8AC3E}">
        <p14:creationId xmlns:p14="http://schemas.microsoft.com/office/powerpoint/2010/main" val="41694358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831631" y="1286202"/>
            <a:ext cx="16922969" cy="461665"/>
          </a:xfrm>
          <a:prstGeom prst="rect">
            <a:avLst/>
          </a:prstGeom>
        </p:spPr>
        <p:txBody>
          <a:bodyPr wrap="square">
            <a:spAutoFit/>
          </a:bodyPr>
          <a:lstStyle/>
          <a:p>
            <a:pPr algn="ctr"/>
            <a:endParaRPr lang="ru-RU" sz="2400" dirty="0"/>
          </a:p>
        </p:txBody>
      </p:sp>
      <p:sp>
        <p:nvSpPr>
          <p:cNvPr id="19" name="Прямоугольник 18"/>
          <p:cNvSpPr/>
          <p:nvPr/>
        </p:nvSpPr>
        <p:spPr>
          <a:xfrm>
            <a:off x="1488522" y="2015164"/>
            <a:ext cx="15609185" cy="6032421"/>
          </a:xfrm>
          <a:prstGeom prst="rect">
            <a:avLst/>
          </a:prstGeom>
        </p:spPr>
        <p:txBody>
          <a:bodyPr wrap="square">
            <a:spAutoFit/>
          </a:bodyPr>
          <a:lstStyle/>
          <a:p>
            <a:pPr algn="just"/>
            <a:r>
              <a:rPr lang="ru-RU" sz="4400" dirty="0"/>
              <a:t>В</a:t>
            </a:r>
            <a:r>
              <a:rPr lang="ru-RU" sz="6600" dirty="0"/>
              <a:t> </a:t>
            </a:r>
            <a:r>
              <a:rPr lang="ru-RU" sz="4000" dirty="0"/>
              <a:t>последующем требования ИОТ напоминают сотрудникам раз в полгода в ходе повторных инструктажей по охране труда (п. 13 Правил № 2464).</a:t>
            </a:r>
          </a:p>
          <a:p>
            <a:pPr algn="just"/>
            <a:r>
              <a:rPr lang="ru-RU" sz="4000" dirty="0"/>
              <a:t>	При приеме на работу нового сотрудника ему разъясняют содержание инструкции при первичном инструктаже на рабочем месте. Если работник от него освобожден, то правила безопасности включают в программу вводного инструктажа. В любом случае ознакомить сотрудника с ИОТ нужно до допуска его к самостоятельной работе (п. 13 Правил № 2464).</a:t>
            </a:r>
            <a:endParaRPr lang="ru-RU" sz="4000" dirty="0"/>
          </a:p>
        </p:txBody>
      </p:sp>
    </p:spTree>
    <p:extLst>
      <p:ext uri="{BB962C8B-B14F-4D97-AF65-F5344CB8AC3E}">
        <p14:creationId xmlns:p14="http://schemas.microsoft.com/office/powerpoint/2010/main" val="41694358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831631" y="1286202"/>
            <a:ext cx="16922969" cy="461665"/>
          </a:xfrm>
          <a:prstGeom prst="rect">
            <a:avLst/>
          </a:prstGeom>
        </p:spPr>
        <p:txBody>
          <a:bodyPr wrap="square">
            <a:spAutoFit/>
          </a:bodyPr>
          <a:lstStyle/>
          <a:p>
            <a:pPr algn="ctr"/>
            <a:endParaRPr lang="ru-RU" sz="2400" dirty="0"/>
          </a:p>
        </p:txBody>
      </p:sp>
      <p:sp>
        <p:nvSpPr>
          <p:cNvPr id="19" name="Прямоугольник 18"/>
          <p:cNvSpPr/>
          <p:nvPr/>
        </p:nvSpPr>
        <p:spPr>
          <a:xfrm>
            <a:off x="1201617" y="1600976"/>
            <a:ext cx="15609185" cy="7448193"/>
          </a:xfrm>
          <a:prstGeom prst="rect">
            <a:avLst/>
          </a:prstGeom>
        </p:spPr>
        <p:txBody>
          <a:bodyPr wrap="square">
            <a:spAutoFit/>
          </a:bodyPr>
          <a:lstStyle/>
          <a:p>
            <a:pPr algn="ctr"/>
            <a:r>
              <a:rPr lang="ru-RU" sz="6600" dirty="0"/>
              <a:t>Как учитывать и </a:t>
            </a:r>
            <a:r>
              <a:rPr lang="ru-RU" sz="6600" dirty="0" smtClean="0"/>
              <a:t>хранить</a:t>
            </a:r>
          </a:p>
          <a:p>
            <a:pPr algn="ctr"/>
            <a:endParaRPr lang="ru-RU" sz="6600" dirty="0" smtClean="0"/>
          </a:p>
          <a:p>
            <a:pPr algn="just"/>
            <a:r>
              <a:rPr lang="ru-RU" sz="4000" dirty="0"/>
              <a:t>В Приказе 772н нет требования о ведении Журналов учета инструкций по охране труда и выдачи ИОТ. Напомним, что такая практика существовала по рекомендациям Минтруда.</a:t>
            </a:r>
          </a:p>
          <a:p>
            <a:pPr algn="ctr"/>
            <a:r>
              <a:rPr lang="ru-RU" sz="4000" dirty="0"/>
              <a:t> </a:t>
            </a:r>
            <a:r>
              <a:rPr lang="ru-RU" sz="4000" b="1" dirty="0">
                <a:solidFill>
                  <a:srgbClr val="FF0000"/>
                </a:solidFill>
                <a:effectLst>
                  <a:outerShdw blurRad="38100" dist="38100" dir="2700000" algn="tl">
                    <a:srgbClr val="000000">
                      <a:alpha val="43137"/>
                    </a:srgbClr>
                  </a:outerShdw>
                </a:effectLst>
              </a:rPr>
              <a:t>Работодатель сам решает, будет ли он применять ее дальше. Также руководитель самостоятельно определяет, сколько экземпляров ИОТ нужно организации, и где они будут храниться.</a:t>
            </a:r>
          </a:p>
          <a:p>
            <a:pPr algn="ctr"/>
            <a:endParaRPr lang="ru-RU" sz="6600" dirty="0"/>
          </a:p>
        </p:txBody>
      </p:sp>
    </p:spTree>
    <p:extLst>
      <p:ext uri="{BB962C8B-B14F-4D97-AF65-F5344CB8AC3E}">
        <p14:creationId xmlns:p14="http://schemas.microsoft.com/office/powerpoint/2010/main" val="41694358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831631" y="1286202"/>
            <a:ext cx="16922969" cy="461665"/>
          </a:xfrm>
          <a:prstGeom prst="rect">
            <a:avLst/>
          </a:prstGeom>
        </p:spPr>
        <p:txBody>
          <a:bodyPr wrap="square">
            <a:spAutoFit/>
          </a:bodyPr>
          <a:lstStyle/>
          <a:p>
            <a:pPr algn="ctr"/>
            <a:endParaRPr lang="ru-RU" sz="2400" dirty="0"/>
          </a:p>
        </p:txBody>
      </p:sp>
      <p:sp>
        <p:nvSpPr>
          <p:cNvPr id="19" name="Прямоугольник 18"/>
          <p:cNvSpPr/>
          <p:nvPr/>
        </p:nvSpPr>
        <p:spPr>
          <a:xfrm>
            <a:off x="304800" y="1667909"/>
            <a:ext cx="17235114" cy="6001643"/>
          </a:xfrm>
          <a:prstGeom prst="rect">
            <a:avLst/>
          </a:prstGeom>
        </p:spPr>
        <p:txBody>
          <a:bodyPr wrap="square">
            <a:spAutoFit/>
          </a:bodyPr>
          <a:lstStyle/>
          <a:p>
            <a:pPr algn="just"/>
            <a:r>
              <a:rPr lang="ru-RU" sz="3600" dirty="0"/>
              <a:t>Инструкции по охране труда хранятся постоянно (п. 8 Перечня типовых документов в редакции Приказа </a:t>
            </a:r>
            <a:r>
              <a:rPr lang="ru-RU" sz="3600" dirty="0" err="1"/>
              <a:t>Росархива</a:t>
            </a:r>
            <a:r>
              <a:rPr lang="ru-RU" sz="3600" dirty="0"/>
              <a:t> от 20.12.2019 № 236). Это означает, что организация после минования надобности в ИОТ передает их в государственный или муниципальный архив. Если организация архивный фонд не комплектует, то инструкции хранятся у нее не меньше 10 лет.</a:t>
            </a:r>
          </a:p>
          <a:p>
            <a:pPr algn="just"/>
            <a:r>
              <a:rPr lang="ru-RU" sz="6000" b="1" dirty="0">
                <a:solidFill>
                  <a:srgbClr val="FF0000"/>
                </a:solidFill>
                <a:effectLst>
                  <a:outerShdw blurRad="38100" dist="38100" dir="2700000" algn="tl">
                    <a:srgbClr val="000000">
                      <a:alpha val="43137"/>
                    </a:srgbClr>
                  </a:outerShdw>
                </a:effectLst>
              </a:rPr>
              <a:t>НО!!!</a:t>
            </a:r>
          </a:p>
          <a:p>
            <a:pPr algn="just"/>
            <a:r>
              <a:rPr lang="ru-RU" sz="3600" dirty="0"/>
              <a:t>Наша служба сталкивалась с практикой, что организации используют ИОТ как должностные инструкции для рабочих. А у таких документов срок хранения не может быть менее 50 лет. Но ИОТ и должностная инструкция — два разных по назначению документа, поэтому лучше их не объединять.</a:t>
            </a:r>
            <a:endParaRPr lang="ru-RU" sz="3600" dirty="0"/>
          </a:p>
        </p:txBody>
      </p:sp>
    </p:spTree>
    <p:extLst>
      <p:ext uri="{BB962C8B-B14F-4D97-AF65-F5344CB8AC3E}">
        <p14:creationId xmlns:p14="http://schemas.microsoft.com/office/powerpoint/2010/main" val="41694358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831631" y="1286202"/>
            <a:ext cx="16922969" cy="461665"/>
          </a:xfrm>
          <a:prstGeom prst="rect">
            <a:avLst/>
          </a:prstGeom>
        </p:spPr>
        <p:txBody>
          <a:bodyPr wrap="square">
            <a:spAutoFit/>
          </a:bodyPr>
          <a:lstStyle/>
          <a:p>
            <a:pPr algn="ctr"/>
            <a:endParaRPr lang="ru-RU" sz="2400" dirty="0"/>
          </a:p>
        </p:txBody>
      </p:sp>
      <p:sp>
        <p:nvSpPr>
          <p:cNvPr id="19" name="Прямоугольник 18"/>
          <p:cNvSpPr/>
          <p:nvPr/>
        </p:nvSpPr>
        <p:spPr>
          <a:xfrm>
            <a:off x="1182567" y="1761946"/>
            <a:ext cx="15609185" cy="7755969"/>
          </a:xfrm>
          <a:prstGeom prst="rect">
            <a:avLst/>
          </a:prstGeom>
        </p:spPr>
        <p:txBody>
          <a:bodyPr wrap="square">
            <a:spAutoFit/>
          </a:bodyPr>
          <a:lstStyle/>
          <a:p>
            <a:pPr algn="ctr"/>
            <a:r>
              <a:rPr lang="ru-RU" sz="6600" dirty="0"/>
              <a:t>Когда пересматриваются </a:t>
            </a:r>
            <a:r>
              <a:rPr lang="ru-RU" sz="6600" dirty="0" smtClean="0"/>
              <a:t>ИОТ</a:t>
            </a:r>
          </a:p>
          <a:p>
            <a:pPr algn="ctr"/>
            <a:r>
              <a:rPr lang="ru-RU" sz="4800" b="1" dirty="0">
                <a:solidFill>
                  <a:srgbClr val="FF0000"/>
                </a:solidFill>
                <a:effectLst>
                  <a:outerShdw blurRad="38100" dist="38100" dir="2700000" algn="tl">
                    <a:srgbClr val="000000">
                      <a:alpha val="43137"/>
                    </a:srgbClr>
                  </a:outerShdw>
                </a:effectLst>
              </a:rPr>
              <a:t>Работодатель сам решает и закрепляет в локальных актах (правилах делопроизводства), в какой срок он будет актуализировать инструкции по охране труда. Например, </a:t>
            </a:r>
            <a:r>
              <a:rPr lang="ru-RU" sz="4800" b="1" dirty="0" err="1">
                <a:solidFill>
                  <a:srgbClr val="FF0000"/>
                </a:solidFill>
                <a:effectLst>
                  <a:outerShdw blurRad="38100" dist="38100" dir="2700000" algn="tl">
                    <a:srgbClr val="000000">
                      <a:alpha val="43137"/>
                    </a:srgbClr>
                  </a:outerShdw>
                </a:effectLst>
              </a:rPr>
              <a:t>планово</a:t>
            </a:r>
            <a:r>
              <a:rPr lang="ru-RU" sz="4800" b="1" dirty="0">
                <a:solidFill>
                  <a:srgbClr val="FF0000"/>
                </a:solidFill>
                <a:effectLst>
                  <a:outerShdw blurRad="38100" dist="38100" dir="2700000" algn="tl">
                    <a:srgbClr val="000000">
                      <a:alpha val="43137"/>
                    </a:srgbClr>
                  </a:outerShdw>
                </a:effectLst>
              </a:rPr>
              <a:t> пересматривать их можно раз в три года, как производственные инструкции по Правилам технической эксплуатации электроустановок потребителей.</a:t>
            </a:r>
          </a:p>
          <a:p>
            <a:pPr algn="ctr"/>
            <a:endParaRPr lang="ru-RU" sz="4800" dirty="0"/>
          </a:p>
        </p:txBody>
      </p:sp>
    </p:spTree>
    <p:extLst>
      <p:ext uri="{BB962C8B-B14F-4D97-AF65-F5344CB8AC3E}">
        <p14:creationId xmlns:p14="http://schemas.microsoft.com/office/powerpoint/2010/main" val="4169435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2100752" y="4497169"/>
            <a:ext cx="14607589" cy="923330"/>
          </a:xfrm>
          <a:prstGeom prst="rect">
            <a:avLst/>
          </a:prstGeom>
        </p:spPr>
        <p:txBody>
          <a:bodyPr wrap="none">
            <a:spAutoFit/>
          </a:bodyPr>
          <a:lstStyle/>
          <a:p>
            <a:r>
              <a:rPr lang="ru-RU" sz="5400" dirty="0"/>
              <a:t>АНТИТЕРРОРИСТИЧЕСКАЯ ЗАЩИЩЕННОСТЬ </a:t>
            </a:r>
          </a:p>
        </p:txBody>
      </p:sp>
    </p:spTree>
    <p:extLst>
      <p:ext uri="{BB962C8B-B14F-4D97-AF65-F5344CB8AC3E}">
        <p14:creationId xmlns:p14="http://schemas.microsoft.com/office/powerpoint/2010/main" val="16223682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831631" y="1286202"/>
            <a:ext cx="16922969" cy="461665"/>
          </a:xfrm>
          <a:prstGeom prst="rect">
            <a:avLst/>
          </a:prstGeom>
        </p:spPr>
        <p:txBody>
          <a:bodyPr wrap="square">
            <a:spAutoFit/>
          </a:bodyPr>
          <a:lstStyle/>
          <a:p>
            <a:pPr algn="ctr"/>
            <a:endParaRPr lang="ru-RU" sz="2400" dirty="0"/>
          </a:p>
        </p:txBody>
      </p:sp>
      <p:sp>
        <p:nvSpPr>
          <p:cNvPr id="19" name="Прямоугольник 18"/>
          <p:cNvSpPr/>
          <p:nvPr/>
        </p:nvSpPr>
        <p:spPr>
          <a:xfrm>
            <a:off x="609600" y="1286202"/>
            <a:ext cx="16916400" cy="6801862"/>
          </a:xfrm>
          <a:prstGeom prst="rect">
            <a:avLst/>
          </a:prstGeom>
        </p:spPr>
        <p:txBody>
          <a:bodyPr wrap="square">
            <a:spAutoFit/>
          </a:bodyPr>
          <a:lstStyle/>
          <a:p>
            <a:pPr algn="ctr"/>
            <a:r>
              <a:rPr lang="ru-RU" sz="3600" dirty="0"/>
              <a:t>Внеочередная актуализации ИОТ </a:t>
            </a:r>
            <a:r>
              <a:rPr lang="ru-RU" sz="3600" dirty="0" smtClean="0"/>
              <a:t>проводится</a:t>
            </a:r>
          </a:p>
          <a:p>
            <a:pPr algn="ctr"/>
            <a:r>
              <a:rPr lang="ru-RU" sz="3600" dirty="0" smtClean="0"/>
              <a:t> </a:t>
            </a:r>
            <a:r>
              <a:rPr lang="ru-RU" sz="3600" dirty="0"/>
              <a:t>(п. 30 Основных требований № 772н</a:t>
            </a:r>
            <a:r>
              <a:rPr lang="ru-RU" sz="3600" dirty="0" smtClean="0"/>
              <a:t>)</a:t>
            </a:r>
          </a:p>
          <a:p>
            <a:pPr marL="571500" indent="-571500" algn="just">
              <a:buFont typeface="Wingdings" panose="05000000000000000000" pitchFamily="2" charset="2"/>
              <a:buChar char="Ø"/>
            </a:pPr>
            <a:r>
              <a:rPr lang="ru-RU" sz="3600" dirty="0"/>
              <a:t>при изменении условий труда работника, например, при новой СОУТ изменен их класс;</a:t>
            </a:r>
          </a:p>
          <a:p>
            <a:pPr marL="571500" indent="-571500" algn="just">
              <a:buFont typeface="Wingdings" panose="05000000000000000000" pitchFamily="2" charset="2"/>
              <a:buChar char="Ø"/>
            </a:pPr>
            <a:r>
              <a:rPr lang="ru-RU" sz="3600" dirty="0"/>
              <a:t>при внедрении новой техники и технологии;</a:t>
            </a:r>
          </a:p>
          <a:p>
            <a:pPr marL="571500" indent="-571500" algn="just">
              <a:buFont typeface="Wingdings" panose="05000000000000000000" pitchFamily="2" charset="2"/>
              <a:buChar char="Ø"/>
            </a:pPr>
            <a:r>
              <a:rPr lang="ru-RU" sz="3600" dirty="0"/>
              <a:t>по результатам анализа материалов расследований несчастных случаев, профзаболеваний, аварий;</a:t>
            </a:r>
          </a:p>
          <a:p>
            <a:pPr marL="571500" indent="-571500" algn="just">
              <a:buFont typeface="Wingdings" panose="05000000000000000000" pitchFamily="2" charset="2"/>
              <a:buChar char="Ø"/>
            </a:pPr>
            <a:r>
              <a:rPr lang="ru-RU" sz="3600" dirty="0"/>
              <a:t>по требованию трудовой инспекции или надзорных органов в области охраны труда региона.</a:t>
            </a:r>
          </a:p>
          <a:p>
            <a:pPr algn="ctr"/>
            <a:r>
              <a:rPr lang="ru-RU" sz="2800" b="1" dirty="0">
                <a:solidFill>
                  <a:srgbClr val="FF0000"/>
                </a:solidFill>
                <a:effectLst>
                  <a:outerShdw blurRad="38100" dist="38100" dir="2700000" algn="tl">
                    <a:srgbClr val="000000">
                      <a:alpha val="43137"/>
                    </a:srgbClr>
                  </a:outerShdw>
                </a:effectLst>
              </a:rPr>
              <a:t>В организации могут происходить организационные изменения: например, в названиях должностей или отделов. Если условия труда для работника при этом остаются прежними, то пересматривать ИОТ не нужно. Достаточно внести в документ соответствующие изменения.</a:t>
            </a:r>
          </a:p>
          <a:p>
            <a:pPr algn="ctr"/>
            <a:endParaRPr lang="ru-RU" sz="2800" dirty="0"/>
          </a:p>
        </p:txBody>
      </p:sp>
    </p:spTree>
    <p:extLst>
      <p:ext uri="{BB962C8B-B14F-4D97-AF65-F5344CB8AC3E}">
        <p14:creationId xmlns:p14="http://schemas.microsoft.com/office/powerpoint/2010/main" val="41694358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831631" y="1286202"/>
            <a:ext cx="16922969" cy="461665"/>
          </a:xfrm>
          <a:prstGeom prst="rect">
            <a:avLst/>
          </a:prstGeom>
        </p:spPr>
        <p:txBody>
          <a:bodyPr wrap="square">
            <a:spAutoFit/>
          </a:bodyPr>
          <a:lstStyle/>
          <a:p>
            <a:pPr algn="ctr"/>
            <a:endParaRPr lang="ru-RU" sz="2400" dirty="0"/>
          </a:p>
        </p:txBody>
      </p:sp>
      <p:sp>
        <p:nvSpPr>
          <p:cNvPr id="19" name="Прямоугольник 18"/>
          <p:cNvSpPr/>
          <p:nvPr/>
        </p:nvSpPr>
        <p:spPr>
          <a:xfrm>
            <a:off x="519486" y="1526337"/>
            <a:ext cx="17235114" cy="5570756"/>
          </a:xfrm>
          <a:prstGeom prst="rect">
            <a:avLst/>
          </a:prstGeom>
        </p:spPr>
        <p:txBody>
          <a:bodyPr wrap="square">
            <a:spAutoFit/>
          </a:bodyPr>
          <a:lstStyle/>
          <a:p>
            <a:pPr algn="ctr"/>
            <a:r>
              <a:rPr lang="ru-RU" sz="4800" dirty="0"/>
              <a:t>Чем ИОТ отличается от правил в Приказе № </a:t>
            </a:r>
            <a:r>
              <a:rPr lang="ru-RU" sz="4800" dirty="0" smtClean="0"/>
              <a:t>772н</a:t>
            </a:r>
          </a:p>
          <a:p>
            <a:pPr algn="just"/>
            <a:r>
              <a:rPr lang="ru-RU" sz="2800" dirty="0"/>
              <a:t>С 1 января 2023 года появился новый вид локального нормативного акта — Правила (стандарты) по охране труда работодателя. По содержанию это адаптированные под организацию государственные нормативные требования.</a:t>
            </a:r>
          </a:p>
          <a:p>
            <a:pPr algn="just"/>
            <a:r>
              <a:rPr lang="ru-RU" sz="2800" b="1" dirty="0">
                <a:solidFill>
                  <a:srgbClr val="FF0000"/>
                </a:solidFill>
                <a:effectLst>
                  <a:outerShdw blurRad="38100" dist="38100" dir="2700000" algn="tl">
                    <a:srgbClr val="000000">
                      <a:alpha val="43137"/>
                    </a:srgbClr>
                  </a:outerShdw>
                </a:effectLst>
              </a:rPr>
              <a:t>Отличия правил от ИОТ:</a:t>
            </a:r>
          </a:p>
          <a:p>
            <a:pPr marL="457200" indent="-457200" algn="just">
              <a:buFont typeface="Wingdings" panose="05000000000000000000" pitchFamily="2" charset="2"/>
              <a:buChar char="Ø"/>
            </a:pPr>
            <a:r>
              <a:rPr lang="ru-RU" sz="2800" dirty="0"/>
              <a:t>стандарт организации распространяется на всех или большинство работников, а инструкция содержит требования безопасности для отдельной должности, вида или направления деятельности;</a:t>
            </a:r>
          </a:p>
          <a:p>
            <a:pPr marL="457200" indent="-457200" algn="just">
              <a:buFont typeface="Wingdings" panose="05000000000000000000" pitchFamily="2" charset="2"/>
              <a:buChar char="Ø"/>
            </a:pPr>
            <a:r>
              <a:rPr lang="ru-RU" sz="2800" dirty="0"/>
              <a:t>ИОТ могут быть разработаны на основе правил;</a:t>
            </a:r>
          </a:p>
          <a:p>
            <a:pPr marL="457200" indent="-457200" algn="just">
              <a:buFont typeface="Wingdings" panose="05000000000000000000" pitchFamily="2" charset="2"/>
              <a:buChar char="Ø"/>
            </a:pPr>
            <a:r>
              <a:rPr lang="ru-RU" sz="2800" dirty="0"/>
              <a:t>стандарты по охране труда организации содержат контрольные и организационные меры по обеспечению безопасной работы, а инструкция — набор конкретных действий исполнителя.</a:t>
            </a:r>
          </a:p>
          <a:p>
            <a:pPr algn="ctr"/>
            <a:r>
              <a:rPr lang="ru-RU" sz="2800" b="1" dirty="0">
                <a:solidFill>
                  <a:srgbClr val="FF0000"/>
                </a:solidFill>
                <a:effectLst>
                  <a:outerShdw blurRad="38100" dist="38100" dir="2700000" algn="tl">
                    <a:srgbClr val="000000">
                      <a:alpha val="43137"/>
                    </a:srgbClr>
                  </a:outerShdw>
                </a:effectLst>
              </a:rPr>
              <a:t>По сути правила по охране труда — это документ верхнего уровня по отношению к ИОТ.</a:t>
            </a:r>
          </a:p>
          <a:p>
            <a:pPr algn="ctr"/>
            <a:endParaRPr lang="ru-RU" sz="2800" dirty="0"/>
          </a:p>
        </p:txBody>
      </p:sp>
    </p:spTree>
    <p:extLst>
      <p:ext uri="{BB962C8B-B14F-4D97-AF65-F5344CB8AC3E}">
        <p14:creationId xmlns:p14="http://schemas.microsoft.com/office/powerpoint/2010/main" val="41694358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831631" y="1286202"/>
            <a:ext cx="16922969" cy="461665"/>
          </a:xfrm>
          <a:prstGeom prst="rect">
            <a:avLst/>
          </a:prstGeom>
        </p:spPr>
        <p:txBody>
          <a:bodyPr wrap="square">
            <a:spAutoFit/>
          </a:bodyPr>
          <a:lstStyle/>
          <a:p>
            <a:pPr algn="ctr"/>
            <a:endParaRPr lang="ru-RU" sz="2400" dirty="0"/>
          </a:p>
        </p:txBody>
      </p:sp>
      <p:sp>
        <p:nvSpPr>
          <p:cNvPr id="19" name="Прямоугольник 18"/>
          <p:cNvSpPr/>
          <p:nvPr/>
        </p:nvSpPr>
        <p:spPr>
          <a:xfrm>
            <a:off x="1500889" y="3711327"/>
            <a:ext cx="15609185" cy="1107996"/>
          </a:xfrm>
          <a:prstGeom prst="rect">
            <a:avLst/>
          </a:prstGeom>
        </p:spPr>
        <p:txBody>
          <a:bodyPr wrap="square">
            <a:spAutoFit/>
          </a:bodyPr>
          <a:lstStyle/>
          <a:p>
            <a:pPr algn="ctr"/>
            <a:r>
              <a:rPr lang="ru-RU" sz="6600" dirty="0" smtClean="0"/>
              <a:t>ПОЖАРНАЯ БЕЗОПАСНОСТЬ</a:t>
            </a:r>
            <a:endParaRPr lang="ru-RU" sz="6600" dirty="0"/>
          </a:p>
        </p:txBody>
      </p:sp>
    </p:spTree>
    <p:extLst>
      <p:ext uri="{BB962C8B-B14F-4D97-AF65-F5344CB8AC3E}">
        <p14:creationId xmlns:p14="http://schemas.microsoft.com/office/powerpoint/2010/main" val="41694358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831631" y="1286202"/>
            <a:ext cx="16922969" cy="461665"/>
          </a:xfrm>
          <a:prstGeom prst="rect">
            <a:avLst/>
          </a:prstGeom>
        </p:spPr>
        <p:txBody>
          <a:bodyPr wrap="square">
            <a:spAutoFit/>
          </a:bodyPr>
          <a:lstStyle/>
          <a:p>
            <a:pPr algn="ctr"/>
            <a:endParaRPr lang="ru-RU" sz="2400" dirty="0"/>
          </a:p>
        </p:txBody>
      </p:sp>
      <p:sp>
        <p:nvSpPr>
          <p:cNvPr id="19" name="Прямоугольник 18"/>
          <p:cNvSpPr/>
          <p:nvPr/>
        </p:nvSpPr>
        <p:spPr>
          <a:xfrm>
            <a:off x="831631" y="1747867"/>
            <a:ext cx="16922969" cy="4524315"/>
          </a:xfrm>
          <a:prstGeom prst="rect">
            <a:avLst/>
          </a:prstGeom>
        </p:spPr>
        <p:txBody>
          <a:bodyPr wrap="square">
            <a:spAutoFit/>
          </a:bodyPr>
          <a:lstStyle/>
          <a:p>
            <a:pPr algn="just"/>
            <a:r>
              <a:rPr lang="ru-RU" sz="3600" b="1" dirty="0">
                <a:effectLst>
                  <a:outerShdw blurRad="38100" dist="38100" dir="2700000" algn="tl">
                    <a:srgbClr val="000000">
                      <a:alpha val="43137"/>
                    </a:srgbClr>
                  </a:outerShdw>
                </a:effectLst>
              </a:rPr>
              <a:t>Постановление Правительства Российской Федерации от 24 октября 2022 г. № 1885 “О внесении изменений в Правила противопожарного режима в Российской Федерации”.</a:t>
            </a:r>
          </a:p>
          <a:p>
            <a:pPr algn="ctr"/>
            <a:endParaRPr lang="ru-RU" sz="3600" b="1" dirty="0"/>
          </a:p>
          <a:p>
            <a:pPr algn="ctr"/>
            <a:r>
              <a:rPr lang="ru-RU" sz="3600" b="1" dirty="0">
                <a:solidFill>
                  <a:srgbClr val="FF0000"/>
                </a:solidFill>
                <a:effectLst>
                  <a:outerShdw blurRad="38100" dist="38100" dir="2700000" algn="tl">
                    <a:srgbClr val="000000">
                      <a:alpha val="43137"/>
                    </a:srgbClr>
                  </a:outerShdw>
                </a:effectLst>
              </a:rPr>
              <a:t>Постановление вступило в силу </a:t>
            </a:r>
          </a:p>
          <a:p>
            <a:pPr algn="ctr"/>
            <a:r>
              <a:rPr lang="ru-RU" sz="3600" b="1" dirty="0">
                <a:solidFill>
                  <a:srgbClr val="FF0000"/>
                </a:solidFill>
                <a:effectLst>
                  <a:outerShdw blurRad="38100" dist="38100" dir="2700000" algn="tl">
                    <a:srgbClr val="000000">
                      <a:alpha val="43137"/>
                    </a:srgbClr>
                  </a:outerShdw>
                </a:effectLst>
              </a:rPr>
              <a:t>с 1 марта 2023 г., </a:t>
            </a:r>
          </a:p>
          <a:p>
            <a:pPr algn="ctr"/>
            <a:r>
              <a:rPr lang="ru-RU" sz="3600" b="1" dirty="0">
                <a:solidFill>
                  <a:srgbClr val="FF0000"/>
                </a:solidFill>
                <a:effectLst>
                  <a:outerShdw blurRad="38100" dist="38100" dir="2700000" algn="tl">
                    <a:srgbClr val="000000">
                      <a:alpha val="43137"/>
                    </a:srgbClr>
                  </a:outerShdw>
                </a:effectLst>
              </a:rPr>
              <a:t>!!! За исключением п.29 изменений, </a:t>
            </a:r>
            <a:endParaRPr lang="ru-RU" sz="3600" b="1" dirty="0" smtClean="0">
              <a:solidFill>
                <a:srgbClr val="FF0000"/>
              </a:solidFill>
              <a:effectLst>
                <a:outerShdw blurRad="38100" dist="38100" dir="2700000" algn="tl">
                  <a:srgbClr val="000000">
                    <a:alpha val="43137"/>
                  </a:srgbClr>
                </a:outerShdw>
              </a:effectLst>
            </a:endParaRPr>
          </a:p>
          <a:p>
            <a:pPr algn="ctr"/>
            <a:r>
              <a:rPr lang="ru-RU" sz="3600" b="1" dirty="0" smtClean="0">
                <a:solidFill>
                  <a:srgbClr val="FF0000"/>
                </a:solidFill>
                <a:effectLst>
                  <a:outerShdw blurRad="38100" dist="38100" dir="2700000" algn="tl">
                    <a:srgbClr val="000000">
                      <a:alpha val="43137"/>
                    </a:srgbClr>
                  </a:outerShdw>
                </a:effectLst>
              </a:rPr>
              <a:t>который </a:t>
            </a:r>
            <a:r>
              <a:rPr lang="ru-RU" sz="3600" b="1" dirty="0">
                <a:solidFill>
                  <a:srgbClr val="FF0000"/>
                </a:solidFill>
                <a:effectLst>
                  <a:outerShdw blurRad="38100" dist="38100" dir="2700000" algn="tl">
                    <a:srgbClr val="000000">
                      <a:alpha val="43137"/>
                    </a:srgbClr>
                  </a:outerShdw>
                </a:effectLst>
              </a:rPr>
              <a:t>вступает в силу с 1 марта 2024 г.</a:t>
            </a:r>
            <a:endParaRPr lang="ru-RU" sz="36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694358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831631" y="1286202"/>
            <a:ext cx="16922969" cy="461665"/>
          </a:xfrm>
          <a:prstGeom prst="rect">
            <a:avLst/>
          </a:prstGeom>
        </p:spPr>
        <p:txBody>
          <a:bodyPr wrap="square">
            <a:spAutoFit/>
          </a:bodyPr>
          <a:lstStyle/>
          <a:p>
            <a:pPr algn="ctr"/>
            <a:endParaRPr lang="ru-RU" sz="2400" dirty="0"/>
          </a:p>
        </p:txBody>
      </p:sp>
      <p:sp>
        <p:nvSpPr>
          <p:cNvPr id="19" name="Прямоугольник 18"/>
          <p:cNvSpPr/>
          <p:nvPr/>
        </p:nvSpPr>
        <p:spPr>
          <a:xfrm>
            <a:off x="1481839" y="1286202"/>
            <a:ext cx="15609185" cy="1446550"/>
          </a:xfrm>
          <a:prstGeom prst="rect">
            <a:avLst/>
          </a:prstGeom>
        </p:spPr>
        <p:txBody>
          <a:bodyPr wrap="square">
            <a:spAutoFit/>
          </a:bodyPr>
          <a:lstStyle/>
          <a:p>
            <a:pPr algn="ctr"/>
            <a:r>
              <a:rPr lang="ru-RU" sz="4400" b="1" dirty="0">
                <a:solidFill>
                  <a:srgbClr val="FF0000"/>
                </a:solidFill>
                <a:effectLst>
                  <a:outerShdw blurRad="38100" dist="38100" dir="2700000" algn="tl">
                    <a:srgbClr val="000000">
                      <a:alpha val="43137"/>
                    </a:srgbClr>
                  </a:outerShdw>
                </a:effectLst>
              </a:rPr>
              <a:t>Главные нормативные документы, регулирующие пожарную безопасность</a:t>
            </a:r>
            <a:endParaRPr lang="ru-RU" sz="4400" b="1" dirty="0">
              <a:solidFill>
                <a:srgbClr val="FF0000"/>
              </a:solidFill>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8601" y="3020457"/>
            <a:ext cx="13141029" cy="6389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94358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831631" y="1286202"/>
            <a:ext cx="16922969" cy="461665"/>
          </a:xfrm>
          <a:prstGeom prst="rect">
            <a:avLst/>
          </a:prstGeom>
        </p:spPr>
        <p:txBody>
          <a:bodyPr wrap="square">
            <a:spAutoFit/>
          </a:bodyPr>
          <a:lstStyle/>
          <a:p>
            <a:pPr algn="ctr"/>
            <a:endParaRPr lang="ru-RU" sz="2400" dirty="0"/>
          </a:p>
        </p:txBody>
      </p:sp>
      <p:sp>
        <p:nvSpPr>
          <p:cNvPr id="19" name="Прямоугольник 18"/>
          <p:cNvSpPr/>
          <p:nvPr/>
        </p:nvSpPr>
        <p:spPr>
          <a:xfrm>
            <a:off x="1500889" y="3157329"/>
            <a:ext cx="15609185" cy="2123658"/>
          </a:xfrm>
          <a:prstGeom prst="rect">
            <a:avLst/>
          </a:prstGeom>
        </p:spPr>
        <p:txBody>
          <a:bodyPr wrap="square">
            <a:spAutoFit/>
          </a:bodyPr>
          <a:lstStyle/>
          <a:p>
            <a:pPr algn="ctr"/>
            <a:r>
              <a:rPr lang="ru-RU" sz="6600" dirty="0"/>
              <a:t>Выделяем 15 основных изменений в Правилах противопожарного режима!!!</a:t>
            </a:r>
          </a:p>
        </p:txBody>
      </p:sp>
    </p:spTree>
    <p:extLst>
      <p:ext uri="{BB962C8B-B14F-4D97-AF65-F5344CB8AC3E}">
        <p14:creationId xmlns:p14="http://schemas.microsoft.com/office/powerpoint/2010/main" val="41694358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831631" y="1286202"/>
            <a:ext cx="16922969" cy="461665"/>
          </a:xfrm>
          <a:prstGeom prst="rect">
            <a:avLst/>
          </a:prstGeom>
        </p:spPr>
        <p:txBody>
          <a:bodyPr wrap="square">
            <a:spAutoFit/>
          </a:bodyPr>
          <a:lstStyle/>
          <a:p>
            <a:pPr algn="ctr"/>
            <a:endParaRPr lang="ru-RU" sz="2400" dirty="0"/>
          </a:p>
        </p:txBody>
      </p:sp>
      <p:sp>
        <p:nvSpPr>
          <p:cNvPr id="19" name="Прямоугольник 18"/>
          <p:cNvSpPr/>
          <p:nvPr/>
        </p:nvSpPr>
        <p:spPr>
          <a:xfrm>
            <a:off x="1500889" y="3157329"/>
            <a:ext cx="15609185" cy="3785652"/>
          </a:xfrm>
          <a:prstGeom prst="rect">
            <a:avLst/>
          </a:prstGeom>
        </p:spPr>
        <p:txBody>
          <a:bodyPr wrap="square">
            <a:spAutoFit/>
          </a:bodyPr>
          <a:lstStyle/>
          <a:p>
            <a:pPr algn="just"/>
            <a:r>
              <a:rPr lang="ru-RU" sz="4000" dirty="0"/>
              <a:t>Установлена возможность утверждать одну инструкцию о мерах пожарной безопасности для группы однотипных зданий или сооружений, расположенных по одному адресу (п.2 Правил).</a:t>
            </a:r>
          </a:p>
          <a:p>
            <a:pPr algn="just">
              <a:buFont typeface="Wingdings" panose="05000000000000000000" pitchFamily="2" charset="2"/>
              <a:buChar char="Ø"/>
            </a:pPr>
            <a:endParaRPr lang="ru-RU" sz="4000" dirty="0"/>
          </a:p>
          <a:p>
            <a:pPr algn="ctr"/>
            <a:r>
              <a:rPr lang="ru-RU" sz="4000" b="1" dirty="0">
                <a:solidFill>
                  <a:srgbClr val="FF0000"/>
                </a:solidFill>
                <a:effectLst>
                  <a:outerShdw blurRad="38100" dist="38100" dir="2700000" algn="tl">
                    <a:srgbClr val="000000">
                      <a:alpha val="43137"/>
                    </a:srgbClr>
                  </a:outerShdw>
                </a:effectLst>
              </a:rPr>
              <a:t>РАНЕЕ НУЖНО СОСТАВЛЯТЬ НА КАЖДОЕ ЗДАНИЕ ОТДЕЛЬНУЮ ИНСТРУКЦИЮ</a:t>
            </a:r>
          </a:p>
        </p:txBody>
      </p:sp>
    </p:spTree>
    <p:extLst>
      <p:ext uri="{BB962C8B-B14F-4D97-AF65-F5344CB8AC3E}">
        <p14:creationId xmlns:p14="http://schemas.microsoft.com/office/powerpoint/2010/main" val="41694358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831631" y="1286202"/>
            <a:ext cx="16922969" cy="461665"/>
          </a:xfrm>
          <a:prstGeom prst="rect">
            <a:avLst/>
          </a:prstGeom>
        </p:spPr>
        <p:txBody>
          <a:bodyPr wrap="square">
            <a:spAutoFit/>
          </a:bodyPr>
          <a:lstStyle/>
          <a:p>
            <a:pPr algn="ctr"/>
            <a:endParaRPr lang="ru-RU" sz="2400" dirty="0"/>
          </a:p>
        </p:txBody>
      </p:sp>
      <p:sp>
        <p:nvSpPr>
          <p:cNvPr id="19" name="Прямоугольник 18"/>
          <p:cNvSpPr/>
          <p:nvPr/>
        </p:nvSpPr>
        <p:spPr>
          <a:xfrm>
            <a:off x="1182567" y="1961819"/>
            <a:ext cx="15609185" cy="6524863"/>
          </a:xfrm>
          <a:prstGeom prst="rect">
            <a:avLst/>
          </a:prstGeom>
        </p:spPr>
        <p:txBody>
          <a:bodyPr wrap="square">
            <a:spAutoFit/>
          </a:bodyPr>
          <a:lstStyle/>
          <a:p>
            <a:pPr algn="just"/>
            <a:r>
              <a:rPr lang="ru-RU" sz="3200" dirty="0"/>
              <a:t>В подпункт «б» пункта 16 Правил внесена оговорка, позволяющая использовать подвальные и цокольные этажи для хранения продукции и др. предметов, а также для организации производственных участков, если это не противоречит нормативным документам по ПБ.</a:t>
            </a:r>
          </a:p>
          <a:p>
            <a:pPr algn="just"/>
            <a:r>
              <a:rPr lang="ru-RU" sz="3200" dirty="0">
                <a:solidFill>
                  <a:srgbClr val="FF0000"/>
                </a:solidFill>
              </a:rPr>
              <a:t>!!!</a:t>
            </a:r>
            <a:r>
              <a:rPr lang="ru-RU" sz="3200" dirty="0"/>
              <a:t> </a:t>
            </a:r>
            <a:r>
              <a:rPr lang="ru-RU" sz="3200" dirty="0">
                <a:solidFill>
                  <a:srgbClr val="FF0000"/>
                </a:solidFill>
              </a:rPr>
              <a:t>Ранее запрет на хранение был категоричным, теперь можно будет разработать специальные технические условия или стандарт организации, на которые можно будет опираться при создании системы пожарной безопасности на объекте. Изменение частично смягчает требование и помогает ответственным лицам правильно организовать рабочее пространство, ведь очень часто на объектах бывает так, что хранить, например, расходные материалы или сложить инструменты и инвентарь негде.</a:t>
            </a:r>
          </a:p>
          <a:p>
            <a:endParaRPr lang="ru-RU" sz="6600" dirty="0"/>
          </a:p>
        </p:txBody>
      </p:sp>
    </p:spTree>
    <p:extLst>
      <p:ext uri="{BB962C8B-B14F-4D97-AF65-F5344CB8AC3E}">
        <p14:creationId xmlns:p14="http://schemas.microsoft.com/office/powerpoint/2010/main" val="22023259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831631" y="1286202"/>
            <a:ext cx="16922969" cy="461665"/>
          </a:xfrm>
          <a:prstGeom prst="rect">
            <a:avLst/>
          </a:prstGeom>
        </p:spPr>
        <p:txBody>
          <a:bodyPr wrap="square">
            <a:spAutoFit/>
          </a:bodyPr>
          <a:lstStyle/>
          <a:p>
            <a:pPr algn="ctr"/>
            <a:endParaRPr lang="ru-RU" sz="2400" dirty="0"/>
          </a:p>
        </p:txBody>
      </p:sp>
      <p:sp>
        <p:nvSpPr>
          <p:cNvPr id="19" name="Прямоугольник 18"/>
          <p:cNvSpPr/>
          <p:nvPr/>
        </p:nvSpPr>
        <p:spPr>
          <a:xfrm>
            <a:off x="481386" y="1510600"/>
            <a:ext cx="15609185" cy="7201972"/>
          </a:xfrm>
          <a:prstGeom prst="rect">
            <a:avLst/>
          </a:prstGeom>
        </p:spPr>
        <p:txBody>
          <a:bodyPr wrap="square">
            <a:spAutoFit/>
          </a:bodyPr>
          <a:lstStyle/>
          <a:p>
            <a:pPr algn="just"/>
            <a:r>
              <a:rPr lang="ru-RU" sz="6600" dirty="0"/>
              <a:t>Подпункт «г» пункта 16 Правил теперь недвусмысленно устанавливает требование о запрете глухих решёток только в отношении окон подвалов, а также приямков у окон подвалов, являющихся аварийными выходами.</a:t>
            </a:r>
          </a:p>
          <a:p>
            <a:pPr algn="just"/>
            <a:endParaRPr lang="ru-RU" sz="6600" dirty="0"/>
          </a:p>
        </p:txBody>
      </p:sp>
    </p:spTree>
    <p:extLst>
      <p:ext uri="{BB962C8B-B14F-4D97-AF65-F5344CB8AC3E}">
        <p14:creationId xmlns:p14="http://schemas.microsoft.com/office/powerpoint/2010/main" val="22023259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831631" y="1286202"/>
            <a:ext cx="16922969" cy="461665"/>
          </a:xfrm>
          <a:prstGeom prst="rect">
            <a:avLst/>
          </a:prstGeom>
        </p:spPr>
        <p:txBody>
          <a:bodyPr wrap="square">
            <a:spAutoFit/>
          </a:bodyPr>
          <a:lstStyle/>
          <a:p>
            <a:pPr algn="ctr"/>
            <a:endParaRPr lang="ru-RU" sz="2400" dirty="0"/>
          </a:p>
        </p:txBody>
      </p:sp>
      <p:sp>
        <p:nvSpPr>
          <p:cNvPr id="19" name="Прямоугольник 18"/>
          <p:cNvSpPr/>
          <p:nvPr/>
        </p:nvSpPr>
        <p:spPr>
          <a:xfrm>
            <a:off x="1182567" y="1623265"/>
            <a:ext cx="15609185" cy="6863417"/>
          </a:xfrm>
          <a:prstGeom prst="rect">
            <a:avLst/>
          </a:prstGeom>
        </p:spPr>
        <p:txBody>
          <a:bodyPr wrap="square">
            <a:spAutoFit/>
          </a:bodyPr>
          <a:lstStyle/>
          <a:p>
            <a:pPr algn="just"/>
            <a:r>
              <a:rPr lang="ru-RU" sz="4400" dirty="0"/>
              <a:t>В подпункте «К» пункта 16 — снова про хранение: с марта 2023 года хранить под лестничными маршами и площадками запрещается только вещи, мебель, оборудование и другие предметы, выполненные из горючих материалов. Соответственно, подтверждать негорючесть материалов, если это не очевидно, придется соответствующими документами — паспортами, сертификатами и прочей специальной документацией.</a:t>
            </a:r>
          </a:p>
          <a:p>
            <a:pPr algn="ctr"/>
            <a:r>
              <a:rPr lang="ru-RU" sz="4400" b="1" dirty="0">
                <a:solidFill>
                  <a:srgbClr val="FF0000"/>
                </a:solidFill>
                <a:effectLst>
                  <a:outerShdw blurRad="38100" dist="38100" dir="2700000" algn="tl">
                    <a:srgbClr val="000000">
                      <a:alpha val="43137"/>
                    </a:srgbClr>
                  </a:outerShdw>
                </a:effectLst>
              </a:rPr>
              <a:t>ВНИМАНИЕ НА ВСЕ МАТЕРИАЛЫ ПРОСИМ ДОКУМЕНТЫ!!!</a:t>
            </a:r>
            <a:endParaRPr lang="ru-RU" sz="4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2325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1865902" y="2652794"/>
            <a:ext cx="13720368" cy="5016758"/>
          </a:xfrm>
          <a:prstGeom prst="rect">
            <a:avLst/>
          </a:prstGeom>
        </p:spPr>
        <p:txBody>
          <a:bodyPr wrap="square">
            <a:spAutoFit/>
          </a:bodyPr>
          <a:lstStyle/>
          <a:p>
            <a:pPr algn="ctr"/>
            <a:r>
              <a:rPr lang="ru-RU" sz="4000" dirty="0"/>
              <a:t>Постановление Правительства РФ от 14 мая 2021 г. N 732</a:t>
            </a:r>
          </a:p>
          <a:p>
            <a:pPr algn="ctr"/>
            <a:r>
              <a:rPr lang="ru-RU" sz="4000" dirty="0"/>
              <a:t>"Об утверждении требований к антитеррористической защищенности объектов (территорий), предназначенных для организации отдыха детей и их оздоровления, и формы паспорта безопасности объектов (территорий) стационарного типа, предназначенных для организации отдыха детей и их оздоровления"</a:t>
            </a:r>
          </a:p>
          <a:p>
            <a:pPr algn="ctr"/>
            <a:endParaRPr lang="ru-RU" sz="4000" dirty="0"/>
          </a:p>
        </p:txBody>
      </p:sp>
    </p:spTree>
    <p:extLst>
      <p:ext uri="{BB962C8B-B14F-4D97-AF65-F5344CB8AC3E}">
        <p14:creationId xmlns:p14="http://schemas.microsoft.com/office/powerpoint/2010/main" val="9152922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831631" y="1286202"/>
            <a:ext cx="16922969" cy="461665"/>
          </a:xfrm>
          <a:prstGeom prst="rect">
            <a:avLst/>
          </a:prstGeom>
        </p:spPr>
        <p:txBody>
          <a:bodyPr wrap="square">
            <a:spAutoFit/>
          </a:bodyPr>
          <a:lstStyle/>
          <a:p>
            <a:pPr algn="ctr"/>
            <a:endParaRPr lang="ru-RU" sz="2400" dirty="0"/>
          </a:p>
        </p:txBody>
      </p:sp>
      <p:sp>
        <p:nvSpPr>
          <p:cNvPr id="19" name="Прямоугольник 18"/>
          <p:cNvSpPr/>
          <p:nvPr/>
        </p:nvSpPr>
        <p:spPr>
          <a:xfrm>
            <a:off x="1500889" y="3157329"/>
            <a:ext cx="15609185" cy="4154984"/>
          </a:xfrm>
          <a:prstGeom prst="rect">
            <a:avLst/>
          </a:prstGeom>
        </p:spPr>
        <p:txBody>
          <a:bodyPr wrap="square">
            <a:spAutoFit/>
          </a:bodyPr>
          <a:lstStyle/>
          <a:p>
            <a:pPr algn="just"/>
            <a:r>
              <a:rPr lang="ru-RU" sz="4400" dirty="0"/>
              <a:t>Конкретизировано, что эксплуатационным испытаниям подлежат только металлические наружные открытые (эвакуационные) лестницы (п.17 «б» Правил</a:t>
            </a:r>
            <a:r>
              <a:rPr lang="ru-RU" sz="4400" dirty="0" smtClean="0"/>
              <a:t>).</a:t>
            </a:r>
          </a:p>
          <a:p>
            <a:pPr algn="just"/>
            <a:endParaRPr lang="ru-RU" sz="4400" dirty="0" smtClean="0"/>
          </a:p>
          <a:p>
            <a:pPr algn="ctr"/>
            <a:r>
              <a:rPr lang="ru-RU" sz="4400" b="1" dirty="0" smtClean="0">
                <a:solidFill>
                  <a:srgbClr val="FF0000"/>
                </a:solidFill>
                <a:effectLst>
                  <a:outerShdw blurRad="38100" dist="38100" dir="2700000" algn="tl">
                    <a:srgbClr val="000000">
                      <a:alpha val="43137"/>
                    </a:srgbClr>
                  </a:outerShdw>
                </a:effectLst>
              </a:rPr>
              <a:t>ИСПЫТЫВАЕМ 1 РАЗ В 5 ЛЕТ!!!</a:t>
            </a:r>
          </a:p>
          <a:p>
            <a:pPr algn="ctr"/>
            <a:r>
              <a:rPr lang="ru-RU" sz="4400" b="1" dirty="0" smtClean="0">
                <a:solidFill>
                  <a:srgbClr val="FF0000"/>
                </a:solidFill>
                <a:effectLst>
                  <a:outerShdw blurRad="38100" dist="38100" dir="2700000" algn="tl">
                    <a:srgbClr val="000000">
                      <a:alpha val="43137"/>
                    </a:srgbClr>
                  </a:outerShdw>
                </a:effectLst>
              </a:rPr>
              <a:t>НА ЛЕСТНИЦУ УСТАНАВЛИВАЕМ ТАБЛИЧКУ</a:t>
            </a:r>
            <a:endParaRPr lang="ru-RU" sz="44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23259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831631" y="1286202"/>
            <a:ext cx="16922969" cy="461665"/>
          </a:xfrm>
          <a:prstGeom prst="rect">
            <a:avLst/>
          </a:prstGeom>
        </p:spPr>
        <p:txBody>
          <a:bodyPr wrap="square">
            <a:spAutoFit/>
          </a:bodyPr>
          <a:lstStyle/>
          <a:p>
            <a:pPr algn="ctr"/>
            <a:endParaRPr lang="ru-RU" sz="2400" dirty="0"/>
          </a:p>
        </p:txBody>
      </p:sp>
      <p:sp>
        <p:nvSpPr>
          <p:cNvPr id="19" name="Прямоугольник 18"/>
          <p:cNvSpPr/>
          <p:nvPr/>
        </p:nvSpPr>
        <p:spPr>
          <a:xfrm>
            <a:off x="1488522" y="1842226"/>
            <a:ext cx="15609185" cy="7571303"/>
          </a:xfrm>
          <a:prstGeom prst="rect">
            <a:avLst/>
          </a:prstGeom>
        </p:spPr>
        <p:txBody>
          <a:bodyPr wrap="square">
            <a:spAutoFit/>
          </a:bodyPr>
          <a:lstStyle/>
          <a:p>
            <a:pPr algn="just"/>
            <a:r>
              <a:rPr lang="ru-RU" sz="5400" dirty="0"/>
              <a:t>Уточнено, что форма журнала эксплуатации систем противопожарной защиты устанавливается руководителем объекта, при этом допускается ведение данного журнала в электронном виде (п.17.1 Правил</a:t>
            </a:r>
            <a:r>
              <a:rPr lang="ru-RU" sz="5400" dirty="0" smtClean="0"/>
              <a:t>).</a:t>
            </a:r>
          </a:p>
          <a:p>
            <a:pPr algn="just"/>
            <a:endParaRPr lang="ru-RU" sz="5400" dirty="0" smtClean="0"/>
          </a:p>
          <a:p>
            <a:pPr algn="ctr"/>
            <a:r>
              <a:rPr lang="ru-RU" sz="4800" b="1" dirty="0">
                <a:solidFill>
                  <a:srgbClr val="FF0000"/>
                </a:solidFill>
                <a:effectLst>
                  <a:outerShdw blurRad="38100" dist="38100" dir="2700000" algn="tl">
                    <a:srgbClr val="000000">
                      <a:alpha val="43137"/>
                    </a:srgbClr>
                  </a:outerShdw>
                </a:effectLst>
              </a:rPr>
              <a:t>Как правильно вести журнал эксплуатации систем противопожарной защиты!</a:t>
            </a:r>
          </a:p>
          <a:p>
            <a:pPr algn="just"/>
            <a:endParaRPr lang="ru-RU" sz="5400" dirty="0"/>
          </a:p>
        </p:txBody>
      </p:sp>
    </p:spTree>
    <p:extLst>
      <p:ext uri="{BB962C8B-B14F-4D97-AF65-F5344CB8AC3E}">
        <p14:creationId xmlns:p14="http://schemas.microsoft.com/office/powerpoint/2010/main" val="22023259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831631" y="1286202"/>
            <a:ext cx="16922969" cy="461665"/>
          </a:xfrm>
          <a:prstGeom prst="rect">
            <a:avLst/>
          </a:prstGeom>
        </p:spPr>
        <p:txBody>
          <a:bodyPr wrap="square">
            <a:spAutoFit/>
          </a:bodyPr>
          <a:lstStyle/>
          <a:p>
            <a:pPr algn="ctr"/>
            <a:endParaRPr lang="ru-RU" sz="2400" dirty="0"/>
          </a:p>
        </p:txBody>
      </p:sp>
      <p:sp>
        <p:nvSpPr>
          <p:cNvPr id="19" name="Прямоугольник 18"/>
          <p:cNvSpPr/>
          <p:nvPr/>
        </p:nvSpPr>
        <p:spPr>
          <a:xfrm>
            <a:off x="1488522" y="1847197"/>
            <a:ext cx="15609185" cy="6186309"/>
          </a:xfrm>
          <a:prstGeom prst="rect">
            <a:avLst/>
          </a:prstGeom>
        </p:spPr>
        <p:txBody>
          <a:bodyPr wrap="square">
            <a:spAutoFit/>
          </a:bodyPr>
          <a:lstStyle/>
          <a:p>
            <a:pPr algn="ctr"/>
            <a:r>
              <a:rPr lang="ru-RU" sz="3600" dirty="0"/>
              <a:t>Письмо МЧС России от 14.01.2021 № ИГ-19-54 про журнал эксплуатации систем противопожарной защиты</a:t>
            </a:r>
          </a:p>
          <a:p>
            <a:pPr algn="just"/>
            <a:r>
              <a:rPr lang="ru-RU" sz="3600" dirty="0"/>
              <a:t>В соответствии с Правилами противопожарного режима в Российской Федерации, утверждёнными Постановлением Правительства Российской Федерации от 16.09.2020 № 1479, предусмотрено ведение журнала эксплуатации систем противопожарной защиты. При этом, в соответствии с Правилами не ограничивается его ведение в электронном виде.</a:t>
            </a:r>
          </a:p>
          <a:p>
            <a:pPr algn="ctr"/>
            <a:r>
              <a:rPr lang="ru-RU" sz="3600" b="1" dirty="0">
                <a:solidFill>
                  <a:srgbClr val="FF0000"/>
                </a:solidFill>
                <a:effectLst>
                  <a:outerShdw blurRad="38100" dist="38100" dir="2700000" algn="tl">
                    <a:srgbClr val="000000">
                      <a:alpha val="43137"/>
                    </a:srgbClr>
                  </a:outerShdw>
                </a:effectLst>
              </a:rPr>
              <a:t>Форма и порядок ведения журнала определяется руководителем организации (в том числе допускается ведение нескольких томов журнала).</a:t>
            </a:r>
            <a:endParaRPr lang="ru-RU" sz="3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23259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5"/>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5"/>
            <a:stretch>
              <a:fillRect l="-45196" t="-34857" b="-18862"/>
            </a:stretch>
          </a:blipFill>
        </p:spPr>
      </p:sp>
      <p:sp>
        <p:nvSpPr>
          <p:cNvPr id="18" name="Прямоугольник 17"/>
          <p:cNvSpPr/>
          <p:nvPr/>
        </p:nvSpPr>
        <p:spPr>
          <a:xfrm>
            <a:off x="831631" y="1286202"/>
            <a:ext cx="16922969" cy="461665"/>
          </a:xfrm>
          <a:prstGeom prst="rect">
            <a:avLst/>
          </a:prstGeom>
        </p:spPr>
        <p:txBody>
          <a:bodyPr wrap="square">
            <a:spAutoFit/>
          </a:bodyPr>
          <a:lstStyle/>
          <a:p>
            <a:pPr algn="ctr"/>
            <a:endParaRPr lang="ru-RU" sz="2400" dirty="0"/>
          </a:p>
        </p:txBody>
      </p:sp>
      <p:sp>
        <p:nvSpPr>
          <p:cNvPr id="19" name="Прямоугольник 18"/>
          <p:cNvSpPr/>
          <p:nvPr/>
        </p:nvSpPr>
        <p:spPr>
          <a:xfrm>
            <a:off x="850681" y="1667909"/>
            <a:ext cx="15609185" cy="6001643"/>
          </a:xfrm>
          <a:prstGeom prst="rect">
            <a:avLst/>
          </a:prstGeom>
        </p:spPr>
        <p:txBody>
          <a:bodyPr wrap="square">
            <a:spAutoFit/>
          </a:bodyPr>
          <a:lstStyle/>
          <a:p>
            <a:pPr algn="just"/>
            <a:r>
              <a:rPr lang="ru-RU" sz="3200" dirty="0"/>
              <a:t>Установлен перечень участков путей эвакуации и помещений, запоры на дверях которых должны открываться свободно изнутри без ключа (п.26 Правил).</a:t>
            </a:r>
          </a:p>
          <a:p>
            <a:pPr algn="just"/>
            <a:r>
              <a:rPr lang="ru-RU" sz="3200" dirty="0"/>
              <a:t>В пункте 26 приведен перечень дверей эвакуационных выходов, на которых запоры должны обеспечивать их свободное открывание изнутри без ключа — это выходы из поэтажных коридоров, холлов, фойе, вестибюлей, лестничных клеток, зальных помещений. Ранее эта норма применялась ко всем дверям, ведущим на пути эвакуации или наружу, или в безопасную зону.</a:t>
            </a:r>
          </a:p>
          <a:p>
            <a:pPr algn="just"/>
            <a:r>
              <a:rPr lang="ru-RU" sz="3200" b="1" dirty="0">
                <a:solidFill>
                  <a:srgbClr val="FF0000"/>
                </a:solidFill>
                <a:effectLst>
                  <a:outerShdw blurRad="38100" dist="38100" dir="2700000" algn="tl">
                    <a:srgbClr val="000000">
                      <a:alpha val="43137"/>
                    </a:srgbClr>
                  </a:outerShdw>
                </a:effectLst>
              </a:rPr>
              <a:t>ВНИМАНИЕ!!! Напомним, что запоры, обеспечивающие свободное открывание дверей изнутри без ключа — это засовы, щеколды, вставки в замочные скважины, замки «</a:t>
            </a:r>
            <a:r>
              <a:rPr lang="ru-RU" sz="3200" b="1" dirty="0" err="1">
                <a:solidFill>
                  <a:srgbClr val="FF0000"/>
                </a:solidFill>
                <a:effectLst>
                  <a:outerShdw blurRad="38100" dist="38100" dir="2700000" algn="tl">
                    <a:srgbClr val="000000">
                      <a:alpha val="43137"/>
                    </a:srgbClr>
                  </a:outerShdw>
                </a:effectLst>
              </a:rPr>
              <a:t>антипаника</a:t>
            </a:r>
            <a:r>
              <a:rPr lang="ru-RU" sz="3200" b="1" dirty="0">
                <a:solidFill>
                  <a:srgbClr val="FF0000"/>
                </a:solidFill>
                <a:effectLst>
                  <a:outerShdw blurRad="38100" dist="38100" dir="2700000" algn="tl">
                    <a:srgbClr val="000000">
                      <a:alpha val="43137"/>
                    </a:srgbClr>
                  </a:outerShdw>
                </a:effectLst>
              </a:rPr>
              <a:t>» и прочие подобные устройства, которые по смыслу нормы можно быстро открыть, не задерживаясь на поиск ключа и отпирание замка.</a:t>
            </a:r>
            <a:endParaRPr lang="ru-RU" sz="32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23259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831631" y="1286202"/>
            <a:ext cx="16922969" cy="461665"/>
          </a:xfrm>
          <a:prstGeom prst="rect">
            <a:avLst/>
          </a:prstGeom>
        </p:spPr>
        <p:txBody>
          <a:bodyPr wrap="square">
            <a:spAutoFit/>
          </a:bodyPr>
          <a:lstStyle/>
          <a:p>
            <a:pPr algn="ctr"/>
            <a:endParaRPr lang="ru-RU" sz="2400" dirty="0"/>
          </a:p>
        </p:txBody>
      </p:sp>
      <p:sp>
        <p:nvSpPr>
          <p:cNvPr id="19" name="Прямоугольник 18"/>
          <p:cNvSpPr/>
          <p:nvPr/>
        </p:nvSpPr>
        <p:spPr>
          <a:xfrm>
            <a:off x="1201617" y="1847197"/>
            <a:ext cx="15609185" cy="6186309"/>
          </a:xfrm>
          <a:prstGeom prst="rect">
            <a:avLst/>
          </a:prstGeom>
        </p:spPr>
        <p:txBody>
          <a:bodyPr wrap="square">
            <a:spAutoFit/>
          </a:bodyPr>
          <a:lstStyle/>
          <a:p>
            <a:pPr algn="just"/>
            <a:r>
              <a:rPr lang="ru-RU" sz="3600" dirty="0"/>
              <a:t>Для мебели и предметов, запрещённых к размещению на путях эвакуации, добавлены исключения (например, сидячие места для ожидания) (п.27 «б» Правил), при этом п.28 устанавливает необходимость соблюдения геометрических параметров эвакуационных путей.</a:t>
            </a:r>
          </a:p>
          <a:p>
            <a:pPr algn="just"/>
            <a:r>
              <a:rPr lang="ru-RU" sz="3600" b="1" dirty="0">
                <a:solidFill>
                  <a:srgbClr val="FF0000"/>
                </a:solidFill>
                <a:effectLst>
                  <a:outerShdw blurRad="38100" dist="38100" dir="2700000" algn="tl">
                    <a:srgbClr val="000000">
                      <a:alpha val="43137"/>
                    </a:srgbClr>
                  </a:outerShdw>
                </a:effectLst>
              </a:rPr>
              <a:t>ВНИМАНИЕ!!! Ширина коридоров и иных путей эвакуации, по которым одновременно могут эвакуироваться 50 и более человек должна составлять не менее 1,2 метра, в остальных случаях не менее 1 метра. То есть замер должен производится в свету — от края оборудования до противоположной стены или оборудования, стоящего напротив.</a:t>
            </a:r>
            <a:endParaRPr lang="ru-RU" sz="3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23259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831631" y="1286202"/>
            <a:ext cx="16922969" cy="461665"/>
          </a:xfrm>
          <a:prstGeom prst="rect">
            <a:avLst/>
          </a:prstGeom>
        </p:spPr>
        <p:txBody>
          <a:bodyPr wrap="square">
            <a:spAutoFit/>
          </a:bodyPr>
          <a:lstStyle/>
          <a:p>
            <a:pPr algn="ctr"/>
            <a:endParaRPr lang="ru-RU" sz="2400" dirty="0"/>
          </a:p>
        </p:txBody>
      </p:sp>
      <p:sp>
        <p:nvSpPr>
          <p:cNvPr id="19" name="Прямоугольник 18"/>
          <p:cNvSpPr/>
          <p:nvPr/>
        </p:nvSpPr>
        <p:spPr>
          <a:xfrm>
            <a:off x="1500889" y="3157329"/>
            <a:ext cx="15609185" cy="4247317"/>
          </a:xfrm>
          <a:prstGeom prst="rect">
            <a:avLst/>
          </a:prstGeom>
        </p:spPr>
        <p:txBody>
          <a:bodyPr wrap="square">
            <a:spAutoFit/>
          </a:bodyPr>
          <a:lstStyle/>
          <a:p>
            <a:pPr algn="just"/>
            <a:r>
              <a:rPr lang="ru-RU" sz="5400" dirty="0"/>
              <a:t>Из п.48 Правил (проверка на водоотдачу) исключён внутренний противопожарный водопровод. Исправность, своевременное обслуживание и ремонт ВПВ перешли в п.50 Правил.</a:t>
            </a:r>
          </a:p>
        </p:txBody>
      </p:sp>
    </p:spTree>
    <p:extLst>
      <p:ext uri="{BB962C8B-B14F-4D97-AF65-F5344CB8AC3E}">
        <p14:creationId xmlns:p14="http://schemas.microsoft.com/office/powerpoint/2010/main" val="22023259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831631" y="1286202"/>
            <a:ext cx="16922969" cy="461665"/>
          </a:xfrm>
          <a:prstGeom prst="rect">
            <a:avLst/>
          </a:prstGeom>
        </p:spPr>
        <p:txBody>
          <a:bodyPr wrap="square">
            <a:spAutoFit/>
          </a:bodyPr>
          <a:lstStyle/>
          <a:p>
            <a:pPr algn="ctr"/>
            <a:endParaRPr lang="ru-RU" sz="2400" dirty="0"/>
          </a:p>
        </p:txBody>
      </p:sp>
      <p:sp>
        <p:nvSpPr>
          <p:cNvPr id="19" name="Прямоугольник 18"/>
          <p:cNvSpPr/>
          <p:nvPr/>
        </p:nvSpPr>
        <p:spPr>
          <a:xfrm>
            <a:off x="869731" y="2031863"/>
            <a:ext cx="15609185" cy="6001643"/>
          </a:xfrm>
          <a:prstGeom prst="rect">
            <a:avLst/>
          </a:prstGeom>
        </p:spPr>
        <p:txBody>
          <a:bodyPr wrap="square">
            <a:spAutoFit/>
          </a:bodyPr>
          <a:lstStyle/>
          <a:p>
            <a:pPr algn="just"/>
            <a:r>
              <a:rPr lang="ru-RU" sz="4800" dirty="0"/>
              <a:t>Значительные изменения внесены и в пункт 63 Правил, в котором отражены вопросы обеспечения пожарной безопасности при выжигании сухой травянистой растительности. Новые требования предписывают обеспечить ширину минерализованной полосы, которая отделяет территорию от участка для выжигания, не менее 1,4 метра (в действующих нормах — 1,5), а абзацы 7 и 9 этого пункта утрачивают силу.</a:t>
            </a:r>
            <a:endParaRPr lang="ru-RU" sz="4800" dirty="0"/>
          </a:p>
        </p:txBody>
      </p:sp>
    </p:spTree>
    <p:extLst>
      <p:ext uri="{BB962C8B-B14F-4D97-AF65-F5344CB8AC3E}">
        <p14:creationId xmlns:p14="http://schemas.microsoft.com/office/powerpoint/2010/main" val="22023259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831631" y="1286202"/>
            <a:ext cx="16922969" cy="461665"/>
          </a:xfrm>
          <a:prstGeom prst="rect">
            <a:avLst/>
          </a:prstGeom>
        </p:spPr>
        <p:txBody>
          <a:bodyPr wrap="square">
            <a:spAutoFit/>
          </a:bodyPr>
          <a:lstStyle/>
          <a:p>
            <a:pPr algn="ctr"/>
            <a:endParaRPr lang="ru-RU" sz="2400" dirty="0"/>
          </a:p>
        </p:txBody>
      </p:sp>
      <p:sp>
        <p:nvSpPr>
          <p:cNvPr id="19" name="Прямоугольник 18"/>
          <p:cNvSpPr/>
          <p:nvPr/>
        </p:nvSpPr>
        <p:spPr>
          <a:xfrm>
            <a:off x="1371600" y="1441149"/>
            <a:ext cx="15609185" cy="8863965"/>
          </a:xfrm>
          <a:prstGeom prst="rect">
            <a:avLst/>
          </a:prstGeom>
        </p:spPr>
        <p:txBody>
          <a:bodyPr wrap="square">
            <a:spAutoFit/>
          </a:bodyPr>
          <a:lstStyle/>
          <a:p>
            <a:pPr algn="ctr"/>
            <a:r>
              <a:rPr lang="ru-RU" sz="6600" b="1" dirty="0">
                <a:solidFill>
                  <a:srgbClr val="FF0000"/>
                </a:solidFill>
                <a:effectLst>
                  <a:outerShdw blurRad="38100" dist="38100" dir="2700000" algn="tl">
                    <a:srgbClr val="000000">
                      <a:alpha val="43137"/>
                    </a:srgbClr>
                  </a:outerShdw>
                </a:effectLst>
              </a:rPr>
              <a:t>Пожароопасные работы и первичные средства </a:t>
            </a:r>
            <a:r>
              <a:rPr lang="ru-RU" sz="6600" b="1" dirty="0" smtClean="0">
                <a:solidFill>
                  <a:srgbClr val="FF0000"/>
                </a:solidFill>
                <a:effectLst>
                  <a:outerShdw blurRad="38100" dist="38100" dir="2700000" algn="tl">
                    <a:srgbClr val="000000">
                      <a:alpha val="43137"/>
                    </a:srgbClr>
                  </a:outerShdw>
                </a:effectLst>
              </a:rPr>
              <a:t>пожаротушения</a:t>
            </a:r>
          </a:p>
          <a:p>
            <a:pPr algn="ctr"/>
            <a:endParaRPr lang="ru-RU" sz="6600" b="1" dirty="0" smtClean="0">
              <a:solidFill>
                <a:srgbClr val="FF0000"/>
              </a:solidFill>
              <a:effectLst>
                <a:outerShdw blurRad="38100" dist="38100" dir="2700000" algn="tl">
                  <a:srgbClr val="000000">
                    <a:alpha val="43137"/>
                  </a:srgbClr>
                </a:outerShdw>
              </a:effectLst>
            </a:endParaRPr>
          </a:p>
          <a:p>
            <a:pPr algn="just"/>
            <a:r>
              <a:rPr lang="ru-RU" sz="4000" b="1" dirty="0">
                <a:solidFill>
                  <a:srgbClr val="FF0000"/>
                </a:solidFill>
                <a:effectLst>
                  <a:outerShdw blurRad="38100" dist="38100" dir="2700000" algn="tl">
                    <a:srgbClr val="000000">
                      <a:alpha val="43137"/>
                    </a:srgbClr>
                  </a:outerShdw>
                </a:effectLst>
              </a:rPr>
              <a:t>Смягчаются требования к порядку проведения пожароопасных работ.</a:t>
            </a:r>
          </a:p>
          <a:p>
            <a:pPr algn="just"/>
            <a:r>
              <a:rPr lang="ru-RU" sz="4000" dirty="0"/>
              <a:t>Требуемое время наблюдения за местом проведения огневых работ сокращено с 4 до 2 часов, при этом допускается дистанционное наблюдение, в </a:t>
            </a:r>
            <a:r>
              <a:rPr lang="ru-RU" sz="4000" dirty="0" err="1"/>
              <a:t>т.ч</a:t>
            </a:r>
            <a:r>
              <a:rPr lang="ru-RU" sz="4000" dirty="0"/>
              <a:t>. посредством видеонаблюдения (п.318, п.363 Правил).</a:t>
            </a:r>
          </a:p>
          <a:p>
            <a:pPr algn="just"/>
            <a:endParaRPr lang="ru-RU" sz="6600" dirty="0"/>
          </a:p>
          <a:p>
            <a:pPr algn="ctr"/>
            <a:endParaRPr lang="ru-RU" sz="6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23259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831631" y="1286202"/>
            <a:ext cx="16922969" cy="461665"/>
          </a:xfrm>
          <a:prstGeom prst="rect">
            <a:avLst/>
          </a:prstGeom>
        </p:spPr>
        <p:txBody>
          <a:bodyPr wrap="square">
            <a:spAutoFit/>
          </a:bodyPr>
          <a:lstStyle/>
          <a:p>
            <a:pPr algn="ctr"/>
            <a:endParaRPr lang="ru-RU" sz="2400" dirty="0"/>
          </a:p>
        </p:txBody>
      </p:sp>
      <p:sp>
        <p:nvSpPr>
          <p:cNvPr id="19" name="Прямоугольник 18"/>
          <p:cNvSpPr/>
          <p:nvPr/>
        </p:nvSpPr>
        <p:spPr>
          <a:xfrm>
            <a:off x="812581" y="1517034"/>
            <a:ext cx="15609185" cy="6740307"/>
          </a:xfrm>
          <a:prstGeom prst="rect">
            <a:avLst/>
          </a:prstGeom>
        </p:spPr>
        <p:txBody>
          <a:bodyPr wrap="square">
            <a:spAutoFit/>
          </a:bodyPr>
          <a:lstStyle/>
          <a:p>
            <a:pPr algn="just"/>
            <a:r>
              <a:rPr lang="ru-RU" sz="3600" dirty="0"/>
              <a:t>Установлена необходимость вносить в инструкцию о мерах пожарной безопасности перечень должностных лиц, являющихся дежурным персоналом (при их наличии) (п.393 «м» Правил).</a:t>
            </a:r>
          </a:p>
          <a:p>
            <a:pPr algn="just"/>
            <a:r>
              <a:rPr lang="ru-RU" sz="3600" dirty="0"/>
              <a:t>Теперь в инструкцию необходимо будет вносить перечень должностных лиц, являющихся дежурным персоналом (при их наличии). </a:t>
            </a:r>
            <a:r>
              <a:rPr lang="ru-RU" sz="3600" b="1" dirty="0">
                <a:solidFill>
                  <a:srgbClr val="FF0000"/>
                </a:solidFill>
                <a:effectLst>
                  <a:outerShdw blurRad="38100" dist="38100" dir="2700000" algn="tl">
                    <a:srgbClr val="000000">
                      <a:alpha val="43137"/>
                    </a:srgbClr>
                  </a:outerShdw>
                </a:effectLst>
              </a:rPr>
              <a:t>Что такое дежурный персонал на объекте? </a:t>
            </a:r>
            <a:r>
              <a:rPr lang="ru-RU" sz="3600" dirty="0"/>
              <a:t>Большинство нормативных документов определяют его как персонал, находящийся на дежурстве в смене, который допущен к переключению или отключению оборудования. Это могут быть в том числе и сотрудники охраны, имеющие соответствующие допуски к оборудованию. </a:t>
            </a:r>
            <a:r>
              <a:rPr lang="ru-RU" sz="3600" b="1" dirty="0">
                <a:solidFill>
                  <a:srgbClr val="FF0000"/>
                </a:solidFill>
                <a:effectLst>
                  <a:outerShdw blurRad="38100" dist="38100" dir="2700000" algn="tl">
                    <a:srgbClr val="000000">
                      <a:alpha val="43137"/>
                    </a:srgbClr>
                  </a:outerShdw>
                </a:effectLst>
              </a:rPr>
              <a:t>Этот новый пункт инструкции позволит разграничивать ответственность и обязанности в случае возникновения пожара.</a:t>
            </a:r>
            <a:endParaRPr lang="ru-RU" sz="3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23259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831631" y="1286202"/>
            <a:ext cx="16922969" cy="461665"/>
          </a:xfrm>
          <a:prstGeom prst="rect">
            <a:avLst/>
          </a:prstGeom>
        </p:spPr>
        <p:txBody>
          <a:bodyPr wrap="square">
            <a:spAutoFit/>
          </a:bodyPr>
          <a:lstStyle/>
          <a:p>
            <a:pPr algn="ctr"/>
            <a:endParaRPr lang="ru-RU" sz="2400" dirty="0"/>
          </a:p>
        </p:txBody>
      </p:sp>
      <p:sp>
        <p:nvSpPr>
          <p:cNvPr id="19" name="Прямоугольник 18"/>
          <p:cNvSpPr/>
          <p:nvPr/>
        </p:nvSpPr>
        <p:spPr>
          <a:xfrm>
            <a:off x="1488522" y="2852646"/>
            <a:ext cx="15609185" cy="4524315"/>
          </a:xfrm>
          <a:prstGeom prst="rect">
            <a:avLst/>
          </a:prstGeom>
        </p:spPr>
        <p:txBody>
          <a:bodyPr wrap="square">
            <a:spAutoFit/>
          </a:bodyPr>
          <a:lstStyle/>
          <a:p>
            <a:pPr algn="just"/>
            <a:r>
              <a:rPr lang="ru-RU" sz="4800" dirty="0"/>
              <a:t>Утрачивает силу пункт 411 о правилах, применяемых к бочкам для хранения воды и ящикам для песка. Также отменяется требование проверять покрывала для изоляции очага пожара один раз в год и вносить соответствующую информацию в журнал эксплуатации систем противопожарной защиты.</a:t>
            </a:r>
            <a:endParaRPr lang="ru-RU" sz="4800" dirty="0"/>
          </a:p>
        </p:txBody>
      </p:sp>
    </p:spTree>
    <p:extLst>
      <p:ext uri="{BB962C8B-B14F-4D97-AF65-F5344CB8AC3E}">
        <p14:creationId xmlns:p14="http://schemas.microsoft.com/office/powerpoint/2010/main" val="2202325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1865902" y="2652794"/>
            <a:ext cx="13720368" cy="5632311"/>
          </a:xfrm>
          <a:prstGeom prst="rect">
            <a:avLst/>
          </a:prstGeom>
        </p:spPr>
        <p:txBody>
          <a:bodyPr wrap="square">
            <a:spAutoFit/>
          </a:bodyPr>
          <a:lstStyle/>
          <a:p>
            <a:pPr algn="ctr"/>
            <a:r>
              <a:rPr lang="ru-RU" sz="4000" dirty="0" smtClean="0"/>
              <a:t>Палаточные лагеря </a:t>
            </a:r>
          </a:p>
          <a:p>
            <a:pPr algn="ctr"/>
            <a:r>
              <a:rPr lang="ru-RU" sz="4000" dirty="0" smtClean="0"/>
              <a:t>Письмо </a:t>
            </a:r>
            <a:r>
              <a:rPr lang="ru-RU" sz="4000" dirty="0" err="1"/>
              <a:t>Минобрнауки</a:t>
            </a:r>
            <a:r>
              <a:rPr lang="ru-RU" sz="4000" dirty="0"/>
              <a:t> России от </a:t>
            </a:r>
            <a:r>
              <a:rPr lang="ru-RU" sz="4000" dirty="0" smtClean="0"/>
              <a:t>07.06.2018 N </a:t>
            </a:r>
            <a:r>
              <a:rPr lang="ru-RU" sz="4000" dirty="0"/>
              <a:t>09-826</a:t>
            </a:r>
          </a:p>
          <a:p>
            <a:pPr algn="ctr"/>
            <a:r>
              <a:rPr lang="ru-RU" sz="4000" dirty="0"/>
              <a:t>"О направлении </a:t>
            </a:r>
            <a:r>
              <a:rPr lang="ru-RU" sz="4000" dirty="0" smtClean="0"/>
              <a:t>инструкции«</a:t>
            </a:r>
          </a:p>
          <a:p>
            <a:pPr algn="ctr"/>
            <a:r>
              <a:rPr lang="ru-RU" sz="4000" dirty="0" smtClean="0"/>
              <a:t>вместе </a:t>
            </a:r>
            <a:r>
              <a:rPr lang="ru-RU" sz="4000" dirty="0"/>
              <a:t>с "Инструкцией по обеспечению</a:t>
            </a:r>
          </a:p>
          <a:p>
            <a:pPr algn="ctr"/>
            <a:r>
              <a:rPr lang="ru-RU" sz="4000" dirty="0"/>
              <a:t>антитеррористической защищенности</a:t>
            </a:r>
          </a:p>
          <a:p>
            <a:pPr algn="ctr"/>
            <a:r>
              <a:rPr lang="ru-RU" sz="4000" dirty="0"/>
              <a:t>организаций отдыха детей и их оздоровления</a:t>
            </a:r>
          </a:p>
          <a:p>
            <a:pPr algn="ctr"/>
            <a:r>
              <a:rPr lang="ru-RU" sz="4000" dirty="0"/>
              <a:t>палаточного типа и мест проведения массовых</a:t>
            </a:r>
          </a:p>
          <a:p>
            <a:pPr algn="ctr"/>
            <a:r>
              <a:rPr lang="ru-RU" sz="4000" dirty="0"/>
              <a:t>мероприятий с детьми в природной среде"</a:t>
            </a:r>
          </a:p>
          <a:p>
            <a:pPr algn="ctr"/>
            <a:endParaRPr lang="ru-RU" sz="4000" dirty="0"/>
          </a:p>
        </p:txBody>
      </p:sp>
    </p:spTree>
    <p:extLst>
      <p:ext uri="{BB962C8B-B14F-4D97-AF65-F5344CB8AC3E}">
        <p14:creationId xmlns:p14="http://schemas.microsoft.com/office/powerpoint/2010/main" val="1940803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831631" y="1286202"/>
            <a:ext cx="16922969" cy="461665"/>
          </a:xfrm>
          <a:prstGeom prst="rect">
            <a:avLst/>
          </a:prstGeom>
        </p:spPr>
        <p:txBody>
          <a:bodyPr wrap="square">
            <a:spAutoFit/>
          </a:bodyPr>
          <a:lstStyle/>
          <a:p>
            <a:pPr algn="ctr"/>
            <a:endParaRPr lang="ru-RU" sz="2400" dirty="0"/>
          </a:p>
        </p:txBody>
      </p:sp>
      <p:sp>
        <p:nvSpPr>
          <p:cNvPr id="19" name="Прямоугольник 18"/>
          <p:cNvSpPr/>
          <p:nvPr/>
        </p:nvSpPr>
        <p:spPr>
          <a:xfrm>
            <a:off x="1500889" y="3157329"/>
            <a:ext cx="15609185" cy="4154984"/>
          </a:xfrm>
          <a:prstGeom prst="rect">
            <a:avLst/>
          </a:prstGeom>
        </p:spPr>
        <p:txBody>
          <a:bodyPr wrap="square">
            <a:spAutoFit/>
          </a:bodyPr>
          <a:lstStyle/>
          <a:p>
            <a:pPr algn="ctr"/>
            <a:r>
              <a:rPr lang="ru-RU" sz="6600" dirty="0"/>
              <a:t>Изменены ранги тушения модельных очагов в нормах обеспечения объектов переносными огнетушителями (приложение №1</a:t>
            </a:r>
            <a:r>
              <a:rPr lang="ru-RU" sz="6600" dirty="0" smtClean="0"/>
              <a:t>)</a:t>
            </a:r>
            <a:endParaRPr lang="ru-RU" sz="6600" dirty="0"/>
          </a:p>
        </p:txBody>
      </p:sp>
    </p:spTree>
    <p:extLst>
      <p:ext uri="{BB962C8B-B14F-4D97-AF65-F5344CB8AC3E}">
        <p14:creationId xmlns:p14="http://schemas.microsoft.com/office/powerpoint/2010/main" val="22023259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831631" y="1286202"/>
            <a:ext cx="16922969" cy="461665"/>
          </a:xfrm>
          <a:prstGeom prst="rect">
            <a:avLst/>
          </a:prstGeom>
        </p:spPr>
        <p:txBody>
          <a:bodyPr wrap="square">
            <a:spAutoFit/>
          </a:bodyPr>
          <a:lstStyle/>
          <a:p>
            <a:pPr algn="ctr"/>
            <a:endParaRPr lang="ru-RU" sz="2400" dirty="0"/>
          </a:p>
        </p:txBody>
      </p:sp>
      <p:sp>
        <p:nvSpPr>
          <p:cNvPr id="19" name="Прямоугольник 18"/>
          <p:cNvSpPr/>
          <p:nvPr/>
        </p:nvSpPr>
        <p:spPr>
          <a:xfrm>
            <a:off x="500436" y="2511222"/>
            <a:ext cx="17145000" cy="5016758"/>
          </a:xfrm>
          <a:prstGeom prst="rect">
            <a:avLst/>
          </a:prstGeom>
        </p:spPr>
        <p:txBody>
          <a:bodyPr wrap="square">
            <a:spAutoFit/>
          </a:bodyPr>
          <a:lstStyle/>
          <a:p>
            <a:pPr algn="just"/>
            <a:r>
              <a:rPr lang="ru-RU" sz="3200" dirty="0"/>
              <a:t>В приложении №4 «Порядок использования открытого огня и разведения костров…» конкретизированы требования при сжигании сухой травы, веток, листвы и др. горючей растительности на индивидуальных земельных участках населённых пунктов, а также на садовых или огородных земельных участках.</a:t>
            </a:r>
          </a:p>
          <a:p>
            <a:pPr algn="ctr"/>
            <a:r>
              <a:rPr lang="ru-RU" sz="3200" b="1" dirty="0">
                <a:solidFill>
                  <a:srgbClr val="FF0000"/>
                </a:solidFill>
                <a:effectLst>
                  <a:outerShdw blurRad="38100" dist="38100" dir="2700000" algn="tl">
                    <a:srgbClr val="000000">
                      <a:alpha val="43137"/>
                    </a:srgbClr>
                  </a:outerShdw>
                </a:effectLst>
              </a:rPr>
              <a:t>Значительные изменения внесены и в пункт 63 Правил, в котором отражены вопросы обеспечения пожарной безопасности при выжигании сухой травянистой растительности. Новые требования предписывают обеспечить ширину минерализованной полосы, которая отделяет территорию от участка для выжигания, не менее 1,4 метра (в действующих нормах — 1,5), а абзацы 7 и 9 этого пункта утрачивают силу.</a:t>
            </a:r>
            <a:endParaRPr lang="ru-RU" sz="32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23259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831631" y="1286202"/>
            <a:ext cx="16922969" cy="461665"/>
          </a:xfrm>
          <a:prstGeom prst="rect">
            <a:avLst/>
          </a:prstGeom>
        </p:spPr>
        <p:txBody>
          <a:bodyPr wrap="square">
            <a:spAutoFit/>
          </a:bodyPr>
          <a:lstStyle/>
          <a:p>
            <a:pPr algn="ctr"/>
            <a:endParaRPr lang="ru-RU" sz="2400" dirty="0"/>
          </a:p>
        </p:txBody>
      </p:sp>
      <p:sp>
        <p:nvSpPr>
          <p:cNvPr id="19" name="Прямоугольник 18"/>
          <p:cNvSpPr/>
          <p:nvPr/>
        </p:nvSpPr>
        <p:spPr>
          <a:xfrm>
            <a:off x="1182566" y="2031863"/>
            <a:ext cx="15609185" cy="6001643"/>
          </a:xfrm>
          <a:prstGeom prst="rect">
            <a:avLst/>
          </a:prstGeom>
        </p:spPr>
        <p:txBody>
          <a:bodyPr wrap="square">
            <a:spAutoFit/>
          </a:bodyPr>
          <a:lstStyle/>
          <a:p>
            <a:pPr algn="ctr"/>
            <a:r>
              <a:rPr lang="ru-RU" sz="6600" b="1" dirty="0" smtClean="0">
                <a:solidFill>
                  <a:srgbClr val="FF0000"/>
                </a:solidFill>
                <a:effectLst>
                  <a:outerShdw blurRad="38100" dist="38100" dir="2700000" algn="tl">
                    <a:srgbClr val="000000">
                      <a:alpha val="43137"/>
                    </a:srgbClr>
                  </a:outerShdw>
                </a:effectLst>
              </a:rPr>
              <a:t>АКТУАЛИЗИРОВАТЬ ПАСПОРТ ТЕРРИТОРИИ!!!</a:t>
            </a:r>
          </a:p>
          <a:p>
            <a:pPr algn="ctr"/>
            <a:r>
              <a:rPr lang="ru-RU" sz="3600" dirty="0"/>
              <a:t>76. Паспорт населенного пункта, подверженного угрозе лесных пожаров и других ландшафтных (природных) пожаров, паспорт территории организации отдыха детей и их оздоровления, паспорт территории садоводства или огородничества, которые подвержены угрозе лесных пожаров (далее - паспорт населенного пункта, паспорт территории), ежегодно к началу пожароопасного сезона разрабатываются и утверждаются в соответствии с </a:t>
            </a:r>
            <a:r>
              <a:rPr lang="ru-RU" sz="3600" dirty="0">
                <a:hlinkClick r:id="rId5"/>
              </a:rPr>
              <a:t>разделом XX</a:t>
            </a:r>
            <a:r>
              <a:rPr lang="ru-RU" sz="3600" dirty="0"/>
              <a:t> настоящих Правил</a:t>
            </a:r>
            <a:endParaRPr lang="ru-RU" sz="3600" dirty="0"/>
          </a:p>
        </p:txBody>
      </p:sp>
    </p:spTree>
    <p:extLst>
      <p:ext uri="{BB962C8B-B14F-4D97-AF65-F5344CB8AC3E}">
        <p14:creationId xmlns:p14="http://schemas.microsoft.com/office/powerpoint/2010/main" val="22023259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831631" y="1286202"/>
            <a:ext cx="16922969" cy="461665"/>
          </a:xfrm>
          <a:prstGeom prst="rect">
            <a:avLst/>
          </a:prstGeom>
        </p:spPr>
        <p:txBody>
          <a:bodyPr wrap="square">
            <a:spAutoFit/>
          </a:bodyPr>
          <a:lstStyle/>
          <a:p>
            <a:pPr algn="ctr"/>
            <a:endParaRPr lang="ru-RU" sz="2400" dirty="0"/>
          </a:p>
        </p:txBody>
      </p:sp>
      <p:sp>
        <p:nvSpPr>
          <p:cNvPr id="19" name="Прямоугольник 18"/>
          <p:cNvSpPr/>
          <p:nvPr/>
        </p:nvSpPr>
        <p:spPr>
          <a:xfrm>
            <a:off x="1500889" y="3782556"/>
            <a:ext cx="15609185" cy="1107996"/>
          </a:xfrm>
          <a:prstGeom prst="rect">
            <a:avLst/>
          </a:prstGeom>
        </p:spPr>
        <p:txBody>
          <a:bodyPr wrap="square">
            <a:spAutoFit/>
          </a:bodyPr>
          <a:lstStyle/>
          <a:p>
            <a:pPr algn="ctr"/>
            <a:r>
              <a:rPr lang="ru-RU" sz="6600" dirty="0" smtClean="0"/>
              <a:t>ТРУДОВЫЕ ОТНОШЕНИЯ</a:t>
            </a:r>
            <a:endParaRPr lang="ru-RU" sz="6600" dirty="0"/>
          </a:p>
        </p:txBody>
      </p:sp>
    </p:spTree>
    <p:extLst>
      <p:ext uri="{BB962C8B-B14F-4D97-AF65-F5344CB8AC3E}">
        <p14:creationId xmlns:p14="http://schemas.microsoft.com/office/powerpoint/2010/main" val="22023259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831631" y="1286202"/>
            <a:ext cx="16922969" cy="461665"/>
          </a:xfrm>
          <a:prstGeom prst="rect">
            <a:avLst/>
          </a:prstGeom>
        </p:spPr>
        <p:txBody>
          <a:bodyPr wrap="square">
            <a:spAutoFit/>
          </a:bodyPr>
          <a:lstStyle/>
          <a:p>
            <a:pPr algn="ctr"/>
            <a:endParaRPr lang="ru-RU" sz="2400" dirty="0"/>
          </a:p>
        </p:txBody>
      </p:sp>
      <p:sp>
        <p:nvSpPr>
          <p:cNvPr id="19" name="Прямоугольник 18"/>
          <p:cNvSpPr/>
          <p:nvPr/>
        </p:nvSpPr>
        <p:spPr>
          <a:xfrm>
            <a:off x="1519939" y="2705100"/>
            <a:ext cx="15609185" cy="5170646"/>
          </a:xfrm>
          <a:prstGeom prst="rect">
            <a:avLst/>
          </a:prstGeom>
        </p:spPr>
        <p:txBody>
          <a:bodyPr wrap="square">
            <a:spAutoFit/>
          </a:bodyPr>
          <a:lstStyle/>
          <a:p>
            <a:pPr algn="ctr"/>
            <a:r>
              <a:rPr lang="ru-RU" sz="6600" dirty="0" smtClean="0"/>
              <a:t>2024 ГОДУ КОНТРОЛЬНО НАДЗОРНАЯ ДЕЯТЕЛЬНОСТЬ ОРГАНОВ ПРОКУРАТУРЫ БУДЕТ НАПРАВЛЕНА НА НАДЗОР ЗА ТРУДОВОЙ ДЕЯТЕЛЬНОСТЬЮ </a:t>
            </a:r>
            <a:endParaRPr lang="ru-RU" sz="6600" dirty="0"/>
          </a:p>
        </p:txBody>
      </p:sp>
    </p:spTree>
    <p:extLst>
      <p:ext uri="{BB962C8B-B14F-4D97-AF65-F5344CB8AC3E}">
        <p14:creationId xmlns:p14="http://schemas.microsoft.com/office/powerpoint/2010/main" val="22023259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831631" y="1286202"/>
            <a:ext cx="16922969" cy="461665"/>
          </a:xfrm>
          <a:prstGeom prst="rect">
            <a:avLst/>
          </a:prstGeom>
        </p:spPr>
        <p:txBody>
          <a:bodyPr wrap="square">
            <a:spAutoFit/>
          </a:bodyPr>
          <a:lstStyle/>
          <a:p>
            <a:pPr algn="ctr"/>
            <a:endParaRPr lang="ru-RU" sz="2400" dirty="0"/>
          </a:p>
        </p:txBody>
      </p:sp>
      <p:sp>
        <p:nvSpPr>
          <p:cNvPr id="19" name="Прямоугольник 18"/>
          <p:cNvSpPr/>
          <p:nvPr/>
        </p:nvSpPr>
        <p:spPr>
          <a:xfrm>
            <a:off x="1500889" y="2862860"/>
            <a:ext cx="15609185" cy="5170646"/>
          </a:xfrm>
          <a:prstGeom prst="rect">
            <a:avLst/>
          </a:prstGeom>
        </p:spPr>
        <p:txBody>
          <a:bodyPr wrap="square">
            <a:spAutoFit/>
          </a:bodyPr>
          <a:lstStyle/>
          <a:p>
            <a:pPr algn="ctr"/>
            <a:r>
              <a:rPr lang="ru-RU" sz="6600" dirty="0">
                <a:solidFill>
                  <a:srgbClr val="FF0000"/>
                </a:solidFill>
              </a:rPr>
              <a:t>Приказ Генеральной прокуратуры Российской Федерации от 5 февраля 2024 г. N 98 "Об организации прокурорского надзора за соблюдением трудовых прав </a:t>
            </a:r>
            <a:r>
              <a:rPr lang="ru-RU" sz="6600" dirty="0" smtClean="0">
                <a:solidFill>
                  <a:srgbClr val="FF0000"/>
                </a:solidFill>
              </a:rPr>
              <a:t>граждан"</a:t>
            </a:r>
            <a:endParaRPr lang="ru-RU" sz="6600" b="1" dirty="0">
              <a:solidFill>
                <a:srgbClr val="FF0000"/>
              </a:solidFill>
            </a:endParaRPr>
          </a:p>
        </p:txBody>
      </p:sp>
    </p:spTree>
    <p:extLst>
      <p:ext uri="{BB962C8B-B14F-4D97-AF65-F5344CB8AC3E}">
        <p14:creationId xmlns:p14="http://schemas.microsoft.com/office/powerpoint/2010/main" val="22023259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831631" y="1286202"/>
            <a:ext cx="16922969" cy="461665"/>
          </a:xfrm>
          <a:prstGeom prst="rect">
            <a:avLst/>
          </a:prstGeom>
        </p:spPr>
        <p:txBody>
          <a:bodyPr wrap="square">
            <a:spAutoFit/>
          </a:bodyPr>
          <a:lstStyle/>
          <a:p>
            <a:pPr algn="ctr"/>
            <a:endParaRPr lang="ru-RU" sz="2400" dirty="0"/>
          </a:p>
        </p:txBody>
      </p:sp>
      <p:sp>
        <p:nvSpPr>
          <p:cNvPr id="19" name="Прямоугольник 18"/>
          <p:cNvSpPr/>
          <p:nvPr/>
        </p:nvSpPr>
        <p:spPr>
          <a:xfrm>
            <a:off x="1500889" y="2498906"/>
            <a:ext cx="15609185" cy="5170646"/>
          </a:xfrm>
          <a:prstGeom prst="rect">
            <a:avLst/>
          </a:prstGeom>
        </p:spPr>
        <p:txBody>
          <a:bodyPr wrap="square">
            <a:spAutoFit/>
          </a:bodyPr>
          <a:lstStyle/>
          <a:p>
            <a:pPr algn="ctr"/>
            <a:r>
              <a:rPr lang="ru-RU" sz="6600" dirty="0" smtClean="0"/>
              <a:t>НЕКОТОРЫЕ АСПЕКТЫ ТРУДОУСТРОЙСТВА ПЕДАГОГИЧЕСКИХ РАБОТНИКОВ И НЕСОВЕРШЕННОЛЕТНИХ СОТРУДНИКОВ</a:t>
            </a:r>
            <a:endParaRPr lang="ru-RU" sz="6600" dirty="0"/>
          </a:p>
        </p:txBody>
      </p:sp>
    </p:spTree>
    <p:extLst>
      <p:ext uri="{BB962C8B-B14F-4D97-AF65-F5344CB8AC3E}">
        <p14:creationId xmlns:p14="http://schemas.microsoft.com/office/powerpoint/2010/main" val="22023259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831631" y="1286202"/>
            <a:ext cx="16922969" cy="461665"/>
          </a:xfrm>
          <a:prstGeom prst="rect">
            <a:avLst/>
          </a:prstGeom>
        </p:spPr>
        <p:txBody>
          <a:bodyPr wrap="square">
            <a:spAutoFit/>
          </a:bodyPr>
          <a:lstStyle/>
          <a:p>
            <a:pPr algn="ctr"/>
            <a:endParaRPr lang="ru-RU" sz="2400" dirty="0"/>
          </a:p>
        </p:txBody>
      </p:sp>
      <p:sp>
        <p:nvSpPr>
          <p:cNvPr id="19" name="Прямоугольник 18"/>
          <p:cNvSpPr/>
          <p:nvPr/>
        </p:nvSpPr>
        <p:spPr>
          <a:xfrm>
            <a:off x="622905" y="1085172"/>
            <a:ext cx="16636395" cy="8371523"/>
          </a:xfrm>
          <a:prstGeom prst="rect">
            <a:avLst/>
          </a:prstGeom>
        </p:spPr>
        <p:txBody>
          <a:bodyPr wrap="square">
            <a:spAutoFit/>
          </a:bodyPr>
          <a:lstStyle/>
          <a:p>
            <a:pPr algn="ctr"/>
            <a:r>
              <a:rPr lang="ru-RU" sz="4000" b="1" dirty="0">
                <a:solidFill>
                  <a:srgbClr val="FF0000"/>
                </a:solidFill>
                <a:effectLst>
                  <a:outerShdw blurRad="38100" dist="38100" dir="2700000" algn="tl">
                    <a:srgbClr val="000000">
                      <a:alpha val="43137"/>
                    </a:srgbClr>
                  </a:outerShdw>
                </a:effectLst>
              </a:rPr>
              <a:t>ФЕДЕРАЛЬНЫЕ НПА РЕГУЛИРУЮЩИН ДАННЫЙ </a:t>
            </a:r>
            <a:r>
              <a:rPr lang="ru-RU" sz="4000" b="1" dirty="0" smtClean="0">
                <a:solidFill>
                  <a:srgbClr val="FF0000"/>
                </a:solidFill>
                <a:effectLst>
                  <a:outerShdw blurRad="38100" dist="38100" dir="2700000" algn="tl">
                    <a:srgbClr val="000000">
                      <a:alpha val="43137"/>
                    </a:srgbClr>
                  </a:outerShdw>
                </a:effectLst>
              </a:rPr>
              <a:t>ВОПРОС</a:t>
            </a:r>
          </a:p>
          <a:p>
            <a:pPr marL="457200" indent="-457200" algn="just">
              <a:buFont typeface="Wingdings" panose="05000000000000000000" pitchFamily="2" charset="2"/>
              <a:buChar char="Ø"/>
            </a:pPr>
            <a:r>
              <a:rPr lang="ru-RU" sz="2800" dirty="0">
                <a:hlinkClick r:id="rId5"/>
              </a:rPr>
              <a:t>Федеральным законом</a:t>
            </a:r>
            <a:r>
              <a:rPr lang="ru-RU" sz="2800" dirty="0"/>
              <a:t> от 29 декабря 2012 г. N 273-ФЗ "Об образовании в Российской Федерации</a:t>
            </a:r>
            <a:r>
              <a:rPr lang="ru-RU" sz="2800" dirty="0" smtClean="0"/>
              <a:t>";</a:t>
            </a:r>
            <a:endParaRPr lang="ru-RU" sz="2800" dirty="0"/>
          </a:p>
          <a:p>
            <a:pPr marL="457200" indent="-457200" algn="just">
              <a:buFont typeface="Wingdings" panose="05000000000000000000" pitchFamily="2" charset="2"/>
              <a:buChar char="Ø"/>
            </a:pPr>
            <a:r>
              <a:rPr lang="ru-RU" sz="2800" dirty="0">
                <a:hlinkClick r:id="rId6"/>
              </a:rPr>
              <a:t>Федеральным законом</a:t>
            </a:r>
            <a:r>
              <a:rPr lang="ru-RU" sz="2800" dirty="0"/>
              <a:t> от 24 июля 1998 г. N 124-ФЗ "Об основных гарантиях прав ребенка в Российской Федерации";</a:t>
            </a:r>
          </a:p>
          <a:p>
            <a:pPr marL="457200" indent="-457200" algn="just">
              <a:buFont typeface="Wingdings" panose="05000000000000000000" pitchFamily="2" charset="2"/>
              <a:buChar char="Ø"/>
            </a:pPr>
            <a:r>
              <a:rPr lang="ru-RU" sz="2800" dirty="0">
                <a:hlinkClick r:id="rId7"/>
              </a:rPr>
              <a:t>постановлением</a:t>
            </a:r>
            <a:r>
              <a:rPr lang="ru-RU" sz="2800" dirty="0"/>
              <a:t> Правительства Российской Федерации от 8 августа 2013 г. N 678 "Об утверждении номенклатуры должностей педагогических работников организаций, осуществляющих образовательную деятельность, должностей руководителей образовательных организаций</a:t>
            </a:r>
            <a:r>
              <a:rPr lang="ru-RU" sz="2800" dirty="0" smtClean="0"/>
              <a:t>";</a:t>
            </a:r>
            <a:endParaRPr lang="ru-RU" sz="2800" dirty="0"/>
          </a:p>
          <a:p>
            <a:pPr marL="457200" indent="-457200" algn="just">
              <a:buFont typeface="Wingdings" panose="05000000000000000000" pitchFamily="2" charset="2"/>
              <a:buChar char="Ø"/>
            </a:pPr>
            <a:r>
              <a:rPr lang="ru-RU" sz="2800" dirty="0">
                <a:hlinkClick r:id="rId8"/>
              </a:rPr>
              <a:t>постановлением</a:t>
            </a:r>
            <a:r>
              <a:rPr lang="ru-RU" sz="2800" dirty="0"/>
              <a:t> Правительства Российской Федерации от 14 мая 2015 г. N 466 "О ежегодных основных удлиненных оплачиваемых отпусках" </a:t>
            </a:r>
            <a:r>
              <a:rPr lang="ru-RU" sz="2800" dirty="0" smtClean="0"/>
              <a:t>;</a:t>
            </a:r>
            <a:endParaRPr lang="ru-RU" sz="2800" dirty="0"/>
          </a:p>
          <a:p>
            <a:pPr marL="457200" indent="-457200" algn="just">
              <a:buFont typeface="Wingdings" panose="05000000000000000000" pitchFamily="2" charset="2"/>
              <a:buChar char="Ø"/>
            </a:pPr>
            <a:r>
              <a:rPr lang="ru-RU" sz="2800" dirty="0">
                <a:hlinkClick r:id="rId9"/>
              </a:rPr>
              <a:t>приказом</a:t>
            </a:r>
            <a:r>
              <a:rPr lang="ru-RU" sz="2800" dirty="0"/>
              <a:t> Министерства образования и науки Российской Федерации от 22 декабря 2014 г. N 1601 "О продолжительности рабочего времени (нормах часов педагогической работы за ставку заработной платы) педагогических работников и о порядке определения учебной нагрузки педагогических работников, оговариваемой в трудовом договоре" (зарегистрирован Минюстом России 25 февраля 2015 г., регистрационный N 36204</a:t>
            </a:r>
            <a:r>
              <a:rPr lang="ru-RU" sz="2800" dirty="0" smtClean="0"/>
              <a:t>);</a:t>
            </a:r>
            <a:endParaRPr lang="ru-RU" sz="2800" dirty="0"/>
          </a:p>
          <a:p>
            <a:pPr algn="ctr"/>
            <a:endParaRPr lang="ru-RU" sz="4000" b="1" dirty="0" smtClean="0">
              <a:solidFill>
                <a:srgbClr val="FF0000"/>
              </a:solidFill>
              <a:effectLst>
                <a:outerShdw blurRad="38100" dist="38100" dir="2700000" algn="tl">
                  <a:srgbClr val="000000">
                    <a:alpha val="43137"/>
                  </a:srgbClr>
                </a:outerShdw>
              </a:effectLst>
            </a:endParaRPr>
          </a:p>
          <a:p>
            <a:pPr algn="ctr"/>
            <a:endParaRPr lang="ru-RU" sz="6600" dirty="0"/>
          </a:p>
        </p:txBody>
      </p:sp>
    </p:spTree>
    <p:extLst>
      <p:ext uri="{BB962C8B-B14F-4D97-AF65-F5344CB8AC3E}">
        <p14:creationId xmlns:p14="http://schemas.microsoft.com/office/powerpoint/2010/main" val="22023259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831631" y="1286202"/>
            <a:ext cx="16922969" cy="461665"/>
          </a:xfrm>
          <a:prstGeom prst="rect">
            <a:avLst/>
          </a:prstGeom>
        </p:spPr>
        <p:txBody>
          <a:bodyPr wrap="square">
            <a:spAutoFit/>
          </a:bodyPr>
          <a:lstStyle/>
          <a:p>
            <a:pPr algn="ctr"/>
            <a:endParaRPr lang="ru-RU" sz="2400" dirty="0"/>
          </a:p>
        </p:txBody>
      </p:sp>
      <p:sp>
        <p:nvSpPr>
          <p:cNvPr id="19" name="Прямоугольник 18"/>
          <p:cNvSpPr/>
          <p:nvPr/>
        </p:nvSpPr>
        <p:spPr>
          <a:xfrm>
            <a:off x="182114" y="1279235"/>
            <a:ext cx="16609638" cy="6740307"/>
          </a:xfrm>
          <a:prstGeom prst="rect">
            <a:avLst/>
          </a:prstGeom>
        </p:spPr>
        <p:txBody>
          <a:bodyPr wrap="square">
            <a:spAutoFit/>
          </a:bodyPr>
          <a:lstStyle/>
          <a:p>
            <a:pPr marL="342900" indent="-342900" algn="just">
              <a:buFont typeface="Wingdings" panose="05000000000000000000" pitchFamily="2" charset="2"/>
              <a:buChar char="Ø"/>
            </a:pPr>
            <a:r>
              <a:rPr lang="ru-RU" sz="2400" dirty="0">
                <a:hlinkClick r:id="rId5"/>
              </a:rPr>
              <a:t>приказом</a:t>
            </a:r>
            <a:r>
              <a:rPr lang="ru-RU" sz="2400" dirty="0"/>
              <a:t> Министерства образования и науки Российской Федерации от 11 мая 2016 г. N 536 "Об утверждении особенностей режима рабочего времени и времени отдыха педагогических и других работников организаций, осуществляющих образовательную деятельность" (зарегистрирован Минюстом России 1 июня 2016 г., регистрационный N 42388</a:t>
            </a:r>
            <a:r>
              <a:rPr lang="ru-RU" sz="2400" dirty="0" smtClean="0"/>
              <a:t>);</a:t>
            </a:r>
            <a:endParaRPr lang="ru-RU" sz="2400" dirty="0"/>
          </a:p>
          <a:p>
            <a:pPr marL="342900" indent="-342900" algn="just">
              <a:buFont typeface="Wingdings" panose="05000000000000000000" pitchFamily="2" charset="2"/>
              <a:buChar char="Ø"/>
            </a:pPr>
            <a:r>
              <a:rPr lang="ru-RU" sz="2400" dirty="0">
                <a:hlinkClick r:id="rId6"/>
              </a:rPr>
              <a:t>приказом</a:t>
            </a:r>
            <a:r>
              <a:rPr lang="ru-RU" sz="2400" dirty="0"/>
              <a:t> Министерства здравоохранения и социального развития Российской Федерации от 26 августа 2010 г. N 761н "Об утверждении Единого квалификационного справочника должностей руководителей, специалистов и служащих, раздел "Квалификационные характеристики должностей работников образования" (зарегистрирован Минюстом России 6 октября 2010 г., регистрационный N 18638</a:t>
            </a:r>
            <a:r>
              <a:rPr lang="ru-RU" sz="2400" dirty="0" smtClean="0"/>
              <a:t>);</a:t>
            </a:r>
            <a:endParaRPr lang="ru-RU" sz="2400" dirty="0"/>
          </a:p>
          <a:p>
            <a:pPr marL="342900" indent="-342900" algn="just">
              <a:buFont typeface="Wingdings" panose="05000000000000000000" pitchFamily="2" charset="2"/>
              <a:buChar char="Ø"/>
            </a:pPr>
            <a:r>
              <a:rPr lang="ru-RU" sz="2400" dirty="0">
                <a:hlinkClick r:id="rId7"/>
              </a:rPr>
              <a:t>постановлением</a:t>
            </a:r>
            <a:r>
              <a:rPr lang="ru-RU" sz="2400" dirty="0"/>
              <a:t> Министерства труда и социального развития Российской Федерации от 30 июня 2003 г. N 41 "Об особенностях работы по совместительству педагогических, медицинских, фармацевтических работников и работников культуры"</a:t>
            </a:r>
            <a:r>
              <a:rPr lang="ru-RU" sz="2400" baseline="30000" dirty="0"/>
              <a:t> </a:t>
            </a:r>
            <a:r>
              <a:rPr lang="ru-RU" sz="2400" baseline="30000" dirty="0">
                <a:hlinkClick r:id="rId8" action="ppaction://hlinkfile"/>
              </a:rPr>
              <a:t>1</a:t>
            </a:r>
            <a:r>
              <a:rPr lang="ru-RU" sz="2400" dirty="0"/>
              <a:t> (зарегистрирован Минюстом России 7 августа 2003 г., регистрационный N 4963</a:t>
            </a:r>
            <a:r>
              <a:rPr lang="ru-RU" sz="2400" dirty="0" smtClean="0"/>
              <a:t>);</a:t>
            </a:r>
            <a:endParaRPr lang="ru-RU" sz="2400" dirty="0"/>
          </a:p>
          <a:p>
            <a:pPr marL="342900" indent="-342900" algn="just">
              <a:buFont typeface="Wingdings" panose="05000000000000000000" pitchFamily="2" charset="2"/>
              <a:buChar char="Ø"/>
            </a:pPr>
            <a:r>
              <a:rPr lang="ru-RU" sz="2400" dirty="0">
                <a:hlinkClick r:id="rId9"/>
              </a:rPr>
              <a:t>приказом</a:t>
            </a:r>
            <a:r>
              <a:rPr lang="ru-RU" sz="2400" dirty="0"/>
              <a:t> Министерства просвещения Российской Федерации от 9 ноября 2018 г. N 196 "Об утверждении порядка организации и осуществления образовательной деятельности по дополнительным общеобразовательным программам" (зарегистрирован Минюстом России 29 ноября 2018 г., регистрационный N 52831) </a:t>
            </a:r>
          </a:p>
          <a:p>
            <a:pPr marL="342900" indent="-342900" algn="just">
              <a:buFont typeface="Wingdings" panose="05000000000000000000" pitchFamily="2" charset="2"/>
              <a:buChar char="Ø"/>
            </a:pPr>
            <a:r>
              <a:rPr lang="ru-RU" sz="2400" dirty="0" smtClean="0"/>
              <a:t>При </a:t>
            </a:r>
            <a:r>
              <a:rPr lang="ru-RU" sz="2400" dirty="0"/>
              <a:t>этом особенности оформления трудовых отношений с педагогическими работниками в организациях отдыха детей и их оздоровления применяются в случае соответствия их деятельности положениям </a:t>
            </a:r>
            <a:r>
              <a:rPr lang="ru-RU" sz="2400" dirty="0">
                <a:hlinkClick r:id="rId10"/>
              </a:rPr>
              <a:t>пунктов 19-21 статьи 2</a:t>
            </a:r>
            <a:r>
              <a:rPr lang="ru-RU" sz="2400" dirty="0"/>
              <a:t> и </a:t>
            </a:r>
            <a:r>
              <a:rPr lang="ru-RU" sz="2400" dirty="0">
                <a:hlinkClick r:id="rId11"/>
              </a:rPr>
              <a:t>частям 1</a:t>
            </a:r>
            <a:r>
              <a:rPr lang="ru-RU" sz="2400" dirty="0"/>
              <a:t>, </a:t>
            </a:r>
            <a:r>
              <a:rPr lang="ru-RU" sz="2400" dirty="0">
                <a:hlinkClick r:id="rId12"/>
              </a:rPr>
              <a:t>3</a:t>
            </a:r>
            <a:r>
              <a:rPr lang="ru-RU" sz="2400" dirty="0"/>
              <a:t> и </a:t>
            </a:r>
            <a:r>
              <a:rPr lang="ru-RU" sz="2400" dirty="0">
                <a:hlinkClick r:id="rId13"/>
              </a:rPr>
              <a:t>6 статьи 31</a:t>
            </a:r>
            <a:r>
              <a:rPr lang="ru-RU" sz="2400" dirty="0"/>
              <a:t> Федерального закона N 273-ФЗ по осуществлению в указанных организациях образовательной деятельности</a:t>
            </a:r>
          </a:p>
        </p:txBody>
      </p:sp>
    </p:spTree>
    <p:extLst>
      <p:ext uri="{BB962C8B-B14F-4D97-AF65-F5344CB8AC3E}">
        <p14:creationId xmlns:p14="http://schemas.microsoft.com/office/powerpoint/2010/main" val="220232595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831631" y="1286202"/>
            <a:ext cx="16922969" cy="461665"/>
          </a:xfrm>
          <a:prstGeom prst="rect">
            <a:avLst/>
          </a:prstGeom>
        </p:spPr>
        <p:txBody>
          <a:bodyPr wrap="square">
            <a:spAutoFit/>
          </a:bodyPr>
          <a:lstStyle/>
          <a:p>
            <a:pPr algn="ctr"/>
            <a:endParaRPr lang="ru-RU" sz="2400" dirty="0"/>
          </a:p>
        </p:txBody>
      </p:sp>
      <p:sp>
        <p:nvSpPr>
          <p:cNvPr id="19" name="Прямоугольник 18"/>
          <p:cNvSpPr/>
          <p:nvPr/>
        </p:nvSpPr>
        <p:spPr>
          <a:xfrm>
            <a:off x="1201617" y="1747867"/>
            <a:ext cx="15609185" cy="7017306"/>
          </a:xfrm>
          <a:prstGeom prst="rect">
            <a:avLst/>
          </a:prstGeom>
        </p:spPr>
        <p:txBody>
          <a:bodyPr wrap="square">
            <a:spAutoFit/>
          </a:bodyPr>
          <a:lstStyle/>
          <a:p>
            <a:pPr algn="ctr"/>
            <a:r>
              <a:rPr lang="ru-RU" sz="3200" b="1" dirty="0">
                <a:solidFill>
                  <a:srgbClr val="FF0000"/>
                </a:solidFill>
                <a:effectLst>
                  <a:outerShdw blurRad="38100" dist="38100" dir="2700000" algn="tl">
                    <a:srgbClr val="000000">
                      <a:alpha val="43137"/>
                    </a:srgbClr>
                  </a:outerShdw>
                </a:effectLst>
              </a:rPr>
              <a:t>Особенности регулирования рабочего времени педагогических </a:t>
            </a:r>
            <a:r>
              <a:rPr lang="ru-RU" sz="3200" b="1" dirty="0" smtClean="0">
                <a:solidFill>
                  <a:srgbClr val="FF0000"/>
                </a:solidFill>
                <a:effectLst>
                  <a:outerShdw blurRad="38100" dist="38100" dir="2700000" algn="tl">
                    <a:srgbClr val="000000">
                      <a:alpha val="43137"/>
                    </a:srgbClr>
                  </a:outerShdw>
                </a:effectLst>
              </a:rPr>
              <a:t>работников</a:t>
            </a:r>
          </a:p>
          <a:p>
            <a:pPr algn="just"/>
            <a:r>
              <a:rPr lang="ru-RU" sz="3200" dirty="0"/>
              <a:t>В соответствии со статьями 92 и 333 ТК РФ педагогические работники организаций, осуществляющих образовательную деятельность, имеют право на сокращенную продолжительность рабочего времени, не превышающую 36 часов работы в неделю.</a:t>
            </a:r>
          </a:p>
          <a:p>
            <a:pPr algn="just"/>
            <a:r>
              <a:rPr lang="ru-RU" sz="3200" dirty="0"/>
              <a:t>Следует иметь в виду, что </a:t>
            </a:r>
            <a:r>
              <a:rPr lang="ru-RU" sz="3200" b="1" dirty="0">
                <a:solidFill>
                  <a:srgbClr val="FF0000"/>
                </a:solidFill>
                <a:effectLst>
                  <a:outerShdw blurRad="38100" dist="38100" dir="2700000" algn="tl">
                    <a:srgbClr val="000000">
                      <a:alpha val="43137"/>
                    </a:srgbClr>
                  </a:outerShdw>
                </a:effectLst>
                <a:hlinkClick r:id="rId5"/>
              </a:rPr>
              <a:t>приказом</a:t>
            </a:r>
            <a:r>
              <a:rPr lang="ru-RU" sz="3200" b="1" dirty="0">
                <a:solidFill>
                  <a:srgbClr val="FF0000"/>
                </a:solidFill>
                <a:effectLst>
                  <a:outerShdw blurRad="38100" dist="38100" dir="2700000" algn="tl">
                    <a:srgbClr val="000000">
                      <a:alpha val="43137"/>
                    </a:srgbClr>
                  </a:outerShdw>
                </a:effectLst>
              </a:rPr>
              <a:t> </a:t>
            </a:r>
            <a:r>
              <a:rPr lang="ru-RU" sz="3200" b="1" dirty="0" err="1">
                <a:solidFill>
                  <a:srgbClr val="FF0000"/>
                </a:solidFill>
                <a:effectLst>
                  <a:outerShdw blurRad="38100" dist="38100" dir="2700000" algn="tl">
                    <a:srgbClr val="000000">
                      <a:alpha val="43137"/>
                    </a:srgbClr>
                  </a:outerShdw>
                </a:effectLst>
              </a:rPr>
              <a:t>Минобрнауки</a:t>
            </a:r>
            <a:r>
              <a:rPr lang="ru-RU" sz="3200" b="1" dirty="0">
                <a:solidFill>
                  <a:srgbClr val="FF0000"/>
                </a:solidFill>
                <a:effectLst>
                  <a:outerShdw blurRad="38100" dist="38100" dir="2700000" algn="tl">
                    <a:srgbClr val="000000">
                      <a:alpha val="43137"/>
                    </a:srgbClr>
                  </a:outerShdw>
                </a:effectLst>
              </a:rPr>
              <a:t> России N 1601 </a:t>
            </a:r>
            <a:r>
              <a:rPr lang="ru-RU" sz="3200" dirty="0"/>
              <a:t>для одних педагогических работников установлена продолжительность рабочего времени, составляющая 36 или 30 часов в неделю, а для других - </a:t>
            </a:r>
            <a:r>
              <a:rPr lang="ru-RU" sz="3200" u="sng" dirty="0">
                <a:solidFill>
                  <a:srgbClr val="FF0000"/>
                </a:solidFill>
              </a:rPr>
              <a:t>нормы часов педагогической работы за ставку заработной платы, составляющие 18, 20, 24, 25, 30 или 36 часов в неделю</a:t>
            </a:r>
            <a:r>
              <a:rPr lang="ru-RU" sz="3200" dirty="0"/>
              <a:t>, в зависимости от должности и особенностей труда, являющиеся расчетными величинами для исчисления заработной платы с учетом фактического объема педагогической работы в неделю.</a:t>
            </a:r>
          </a:p>
          <a:p>
            <a:pPr algn="ctr"/>
            <a:endParaRPr lang="ru-RU" sz="6600" dirty="0"/>
          </a:p>
        </p:txBody>
      </p:sp>
    </p:spTree>
    <p:extLst>
      <p:ext uri="{BB962C8B-B14F-4D97-AF65-F5344CB8AC3E}">
        <p14:creationId xmlns:p14="http://schemas.microsoft.com/office/powerpoint/2010/main" val="2202325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1865902" y="2652794"/>
            <a:ext cx="13720368" cy="6247864"/>
          </a:xfrm>
          <a:prstGeom prst="rect">
            <a:avLst/>
          </a:prstGeom>
        </p:spPr>
        <p:txBody>
          <a:bodyPr wrap="square">
            <a:spAutoFit/>
          </a:bodyPr>
          <a:lstStyle/>
          <a:p>
            <a:pPr algn="ctr"/>
            <a:r>
              <a:rPr lang="ru-RU" sz="4000" dirty="0" smtClean="0"/>
              <a:t>Ключевые мероприятия по организации работы в лагере</a:t>
            </a:r>
          </a:p>
          <a:p>
            <a:pPr algn="ctr"/>
            <a:endParaRPr lang="ru-RU" sz="4000" dirty="0" smtClean="0"/>
          </a:p>
          <a:p>
            <a:pPr marL="571500" indent="-571500" algn="just">
              <a:buFont typeface="Wingdings" panose="05000000000000000000" pitchFamily="2" charset="2"/>
              <a:buChar char="ü"/>
            </a:pPr>
            <a:r>
              <a:rPr lang="ru-RU" sz="4000" dirty="0"/>
              <a:t>Назначить ответственного за проведение мероприятий по антитеррористической </a:t>
            </a:r>
            <a:r>
              <a:rPr lang="ru-RU" sz="4000" dirty="0" smtClean="0"/>
              <a:t>защищенности</a:t>
            </a:r>
          </a:p>
          <a:p>
            <a:pPr algn="ctr"/>
            <a:endParaRPr lang="ru-RU" sz="4000" dirty="0" smtClean="0"/>
          </a:p>
          <a:p>
            <a:pPr algn="ctr"/>
            <a:r>
              <a:rPr lang="ru-RU" sz="4000" dirty="0" err="1" smtClean="0"/>
              <a:t>Профстандарт</a:t>
            </a:r>
            <a:r>
              <a:rPr lang="ru-RU" sz="4000" dirty="0" smtClean="0"/>
              <a:t> </a:t>
            </a:r>
            <a:r>
              <a:rPr lang="ru-RU" sz="4000" dirty="0"/>
              <a:t>«Специалист по обеспечению антитеррористической защищённости объекта (территории)» вступил в силу 1 сентября 2023 года</a:t>
            </a:r>
            <a:r>
              <a:rPr lang="ru-RU" sz="4000" dirty="0" smtClean="0"/>
              <a:t>.</a:t>
            </a:r>
          </a:p>
          <a:p>
            <a:pPr algn="ctr"/>
            <a:r>
              <a:rPr lang="ru-RU" sz="4000" dirty="0" smtClean="0"/>
              <a:t>(приказ </a:t>
            </a:r>
            <a:r>
              <a:rPr lang="ru-RU" sz="4000" dirty="0"/>
              <a:t>Минтруда от 27.04.2023 № 374н</a:t>
            </a:r>
            <a:r>
              <a:rPr lang="ru-RU" sz="4000" dirty="0" smtClean="0"/>
              <a:t>.)</a:t>
            </a:r>
            <a:endParaRPr lang="ru-RU" sz="4000" dirty="0"/>
          </a:p>
          <a:p>
            <a:pPr algn="just"/>
            <a:endParaRPr lang="ru-RU" sz="4000" dirty="0"/>
          </a:p>
        </p:txBody>
      </p:sp>
    </p:spTree>
    <p:extLst>
      <p:ext uri="{BB962C8B-B14F-4D97-AF65-F5344CB8AC3E}">
        <p14:creationId xmlns:p14="http://schemas.microsoft.com/office/powerpoint/2010/main" val="16938455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831631" y="1286202"/>
            <a:ext cx="16922969" cy="461665"/>
          </a:xfrm>
          <a:prstGeom prst="rect">
            <a:avLst/>
          </a:prstGeom>
        </p:spPr>
        <p:txBody>
          <a:bodyPr wrap="square">
            <a:spAutoFit/>
          </a:bodyPr>
          <a:lstStyle/>
          <a:p>
            <a:pPr algn="ctr"/>
            <a:endParaRPr lang="ru-RU" sz="2400" dirty="0"/>
          </a:p>
        </p:txBody>
      </p:sp>
      <p:sp>
        <p:nvSpPr>
          <p:cNvPr id="19" name="Прямоугольник 18"/>
          <p:cNvSpPr/>
          <p:nvPr/>
        </p:nvSpPr>
        <p:spPr>
          <a:xfrm>
            <a:off x="831631" y="2070959"/>
            <a:ext cx="15609185" cy="6001643"/>
          </a:xfrm>
          <a:prstGeom prst="rect">
            <a:avLst/>
          </a:prstGeom>
        </p:spPr>
        <p:txBody>
          <a:bodyPr wrap="square">
            <a:spAutoFit/>
          </a:bodyPr>
          <a:lstStyle/>
          <a:p>
            <a:pPr algn="ctr"/>
            <a:r>
              <a:rPr lang="ru-RU" sz="3200" b="1" dirty="0">
                <a:solidFill>
                  <a:srgbClr val="FF0000"/>
                </a:solidFill>
                <a:effectLst>
                  <a:outerShdw blurRad="38100" dist="38100" dir="2700000" algn="tl">
                    <a:srgbClr val="000000">
                      <a:alpha val="43137"/>
                    </a:srgbClr>
                  </a:outerShdw>
                </a:effectLst>
              </a:rPr>
              <a:t>Регулирование труда лиц, принимаемых на работу в организации отдыха детей и их оздоровления в период нахождения их в </a:t>
            </a:r>
            <a:r>
              <a:rPr lang="ru-RU" sz="3200" b="1" dirty="0" smtClean="0">
                <a:solidFill>
                  <a:srgbClr val="FF0000"/>
                </a:solidFill>
                <a:effectLst>
                  <a:outerShdw blurRad="38100" dist="38100" dir="2700000" algn="tl">
                    <a:srgbClr val="000000">
                      <a:alpha val="43137"/>
                    </a:srgbClr>
                  </a:outerShdw>
                </a:effectLst>
              </a:rPr>
              <a:t>отпуске</a:t>
            </a:r>
          </a:p>
          <a:p>
            <a:pPr algn="ctr"/>
            <a:endParaRPr lang="ru-RU" sz="3200" b="1" dirty="0" smtClean="0">
              <a:solidFill>
                <a:srgbClr val="FF0000"/>
              </a:solidFill>
              <a:effectLst>
                <a:outerShdw blurRad="38100" dist="38100" dir="2700000" algn="tl">
                  <a:srgbClr val="000000">
                    <a:alpha val="43137"/>
                  </a:srgbClr>
                </a:outerShdw>
              </a:effectLst>
            </a:endParaRPr>
          </a:p>
          <a:p>
            <a:pPr algn="just"/>
            <a:r>
              <a:rPr lang="ru-RU" sz="3200" dirty="0"/>
              <a:t>Педагогические работники образовательных организаций в период нахождения их в отпусках могут выполнять педагогическую работу в организациях отдыха детей и их оздоровления, в том числе расположенных в другой местности, исключительно на условиях другого трудового договора, </a:t>
            </a:r>
            <a:r>
              <a:rPr lang="ru-RU" sz="3200" b="1" dirty="0">
                <a:solidFill>
                  <a:srgbClr val="FF0000"/>
                </a:solidFill>
                <a:effectLst>
                  <a:outerShdw blurRad="38100" dist="38100" dir="2700000" algn="tl">
                    <a:srgbClr val="000000">
                      <a:alpha val="43137"/>
                    </a:srgbClr>
                  </a:outerShdw>
                </a:effectLst>
              </a:rPr>
              <a:t>которая будет являться работой по совместительству.</a:t>
            </a:r>
          </a:p>
          <a:p>
            <a:pPr algn="ctr"/>
            <a:endParaRPr lang="ru-RU" sz="3200" b="1" u="sng" dirty="0">
              <a:solidFill>
                <a:srgbClr val="FF0000"/>
              </a:solidFill>
              <a:effectLst>
                <a:outerShdw blurRad="38100" dist="38100" dir="2700000" algn="tl">
                  <a:srgbClr val="000000">
                    <a:alpha val="43137"/>
                  </a:srgbClr>
                </a:outerShdw>
              </a:effectLst>
            </a:endParaRPr>
          </a:p>
          <a:p>
            <a:pPr algn="ctr"/>
            <a:r>
              <a:rPr lang="ru-RU" sz="3200" b="1" u="sng" dirty="0">
                <a:solidFill>
                  <a:srgbClr val="FF0000"/>
                </a:solidFill>
                <a:effectLst>
                  <a:outerShdw blurRad="38100" dist="38100" dir="2700000" algn="tl">
                    <a:srgbClr val="000000">
                      <a:alpha val="43137"/>
                    </a:srgbClr>
                  </a:outerShdw>
                </a:effectLst>
              </a:rPr>
              <a:t>Регулирование работы по совместительству осуществляется в соответствии с положениями статей 282-288 ТК РФ</a:t>
            </a:r>
          </a:p>
          <a:p>
            <a:pPr algn="ctr"/>
            <a:endParaRPr lang="ru-RU" sz="3200" dirty="0"/>
          </a:p>
        </p:txBody>
      </p:sp>
    </p:spTree>
    <p:extLst>
      <p:ext uri="{BB962C8B-B14F-4D97-AF65-F5344CB8AC3E}">
        <p14:creationId xmlns:p14="http://schemas.microsoft.com/office/powerpoint/2010/main" val="22023259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831631" y="1286202"/>
            <a:ext cx="16922969" cy="461665"/>
          </a:xfrm>
          <a:prstGeom prst="rect">
            <a:avLst/>
          </a:prstGeom>
        </p:spPr>
        <p:txBody>
          <a:bodyPr wrap="square">
            <a:spAutoFit/>
          </a:bodyPr>
          <a:lstStyle/>
          <a:p>
            <a:pPr algn="ctr"/>
            <a:endParaRPr lang="ru-RU" sz="2400" dirty="0"/>
          </a:p>
        </p:txBody>
      </p:sp>
      <p:sp>
        <p:nvSpPr>
          <p:cNvPr id="19" name="Прямоугольник 18"/>
          <p:cNvSpPr/>
          <p:nvPr/>
        </p:nvSpPr>
        <p:spPr>
          <a:xfrm>
            <a:off x="1099156" y="1861276"/>
            <a:ext cx="15609185" cy="6186309"/>
          </a:xfrm>
          <a:prstGeom prst="rect">
            <a:avLst/>
          </a:prstGeom>
        </p:spPr>
        <p:txBody>
          <a:bodyPr wrap="square">
            <a:spAutoFit/>
          </a:bodyPr>
          <a:lstStyle/>
          <a:p>
            <a:pPr algn="just"/>
            <a:r>
              <a:rPr lang="ru-RU" sz="3600" dirty="0"/>
              <a:t>При выполнении работы по совместительству продолжительность рабочего времени работника регулируется статьей 284 ТК РФ, </a:t>
            </a:r>
            <a:r>
              <a:rPr lang="ru-RU" sz="3600" b="1" dirty="0">
                <a:solidFill>
                  <a:srgbClr val="FF0000"/>
                </a:solidFill>
                <a:effectLst>
                  <a:outerShdw blurRad="38100" dist="38100" dir="2700000" algn="tl">
                    <a:srgbClr val="000000">
                      <a:alpha val="43137"/>
                    </a:srgbClr>
                  </a:outerShdw>
                </a:effectLst>
              </a:rPr>
              <a:t>согласно которой она не должна превышать четырех часов в день. </a:t>
            </a:r>
            <a:r>
              <a:rPr lang="ru-RU" sz="3600" dirty="0"/>
              <a:t>В дни, когда по основному месту работы работник свободен от исполнения трудовых обязанностей, он может работать по совместительству полный рабочий день (смену). В течение одного месяца (другого учетного периода) </a:t>
            </a:r>
            <a:r>
              <a:rPr lang="ru-RU" sz="3600" b="1" dirty="0">
                <a:solidFill>
                  <a:srgbClr val="FF0000"/>
                </a:solidFill>
                <a:effectLst>
                  <a:outerShdw blurRad="38100" dist="38100" dir="2700000" algn="tl">
                    <a:srgbClr val="000000">
                      <a:alpha val="43137"/>
                    </a:srgbClr>
                  </a:outerShdw>
                </a:effectLst>
              </a:rPr>
              <a:t>продолжительность рабочего времени при работе по совместительству не должна превышать половины месячной нормы рабочего времени (нормы рабочего времени за другой учетный период), установленной для соответствующей категории работников.</a:t>
            </a:r>
            <a:endParaRPr lang="ru-RU" sz="3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232595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831631" y="1286202"/>
            <a:ext cx="16922969" cy="461665"/>
          </a:xfrm>
          <a:prstGeom prst="rect">
            <a:avLst/>
          </a:prstGeom>
        </p:spPr>
        <p:txBody>
          <a:bodyPr wrap="square">
            <a:spAutoFit/>
          </a:bodyPr>
          <a:lstStyle/>
          <a:p>
            <a:pPr algn="ctr"/>
            <a:endParaRPr lang="ru-RU" sz="2400" dirty="0"/>
          </a:p>
        </p:txBody>
      </p:sp>
      <p:sp>
        <p:nvSpPr>
          <p:cNvPr id="19" name="Прямоугольник 18"/>
          <p:cNvSpPr/>
          <p:nvPr/>
        </p:nvSpPr>
        <p:spPr>
          <a:xfrm>
            <a:off x="1099156" y="1517034"/>
            <a:ext cx="15609185" cy="6555641"/>
          </a:xfrm>
          <a:prstGeom prst="rect">
            <a:avLst/>
          </a:prstGeom>
        </p:spPr>
        <p:txBody>
          <a:bodyPr wrap="square">
            <a:spAutoFit/>
          </a:bodyPr>
          <a:lstStyle/>
          <a:p>
            <a:pPr algn="ctr"/>
            <a:r>
              <a:rPr lang="ru-RU" sz="6600" dirty="0"/>
              <a:t>ТРУДОВОЙ </a:t>
            </a:r>
            <a:r>
              <a:rPr lang="ru-RU" sz="6600" dirty="0" smtClean="0"/>
              <a:t>КОДЕКС</a:t>
            </a:r>
          </a:p>
          <a:p>
            <a:pPr algn="just"/>
            <a:r>
              <a:rPr lang="ru-RU" sz="2400" b="1" dirty="0">
                <a:solidFill>
                  <a:srgbClr val="FF0000"/>
                </a:solidFill>
                <a:effectLst>
                  <a:outerShdw blurRad="38100" dist="38100" dir="2700000" algn="tl">
                    <a:srgbClr val="000000">
                      <a:alpha val="43137"/>
                    </a:srgbClr>
                  </a:outerShdw>
                </a:effectLst>
              </a:rPr>
              <a:t>Статья 284. Продолжительность рабочего времени при работе по совместительству</a:t>
            </a:r>
          </a:p>
          <a:p>
            <a:pPr algn="just"/>
            <a:r>
              <a:rPr lang="ru-RU" sz="2400" b="1" dirty="0"/>
              <a:t>	Продолжительность рабочего времени при работе по совместительству не должна превышать четырех часов в день. В дни, когда по основному месту работы работник свободен от исполнения трудовых обязанностей, он может работать по совместительству полный рабочий день (смену). </a:t>
            </a:r>
            <a:r>
              <a:rPr lang="ru-RU" sz="2400" b="1" dirty="0">
                <a:solidFill>
                  <a:srgbClr val="FF0000"/>
                </a:solidFill>
                <a:effectLst>
                  <a:outerShdw blurRad="38100" dist="38100" dir="2700000" algn="tl">
                    <a:srgbClr val="000000">
                      <a:alpha val="43137"/>
                    </a:srgbClr>
                  </a:outerShdw>
                </a:effectLst>
              </a:rPr>
              <a:t>В течение одного месяца (другого учетного периода) продолжительность рабочего времени при работе по совместительству не должна превышать половины месячной нормы рабочего времени (нормы рабочего времени за другой учетный период), установленной для соответствующей категории работников.</a:t>
            </a:r>
          </a:p>
          <a:p>
            <a:pPr algn="just"/>
            <a:r>
              <a:rPr lang="ru-RU" sz="2400" b="1" dirty="0"/>
              <a:t>	Ограничения продолжительности рабочего времени при работе по совместительству, установленные частью первой настоящей статьи, не применяются в случаях, когда по основному месту работы работник приостановил работу в соответствии с частью второй статьи 142 настоящего Кодекса или отстранен от работы в соответствии с частью второй или четвертой статьи 73 настоящего Кодекса.</a:t>
            </a:r>
          </a:p>
          <a:p>
            <a:pPr algn="ctr"/>
            <a:endParaRPr lang="ru-RU" sz="6600" dirty="0"/>
          </a:p>
        </p:txBody>
      </p:sp>
    </p:spTree>
    <p:extLst>
      <p:ext uri="{BB962C8B-B14F-4D97-AF65-F5344CB8AC3E}">
        <p14:creationId xmlns:p14="http://schemas.microsoft.com/office/powerpoint/2010/main" val="22023259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831631" y="1286202"/>
            <a:ext cx="16922969" cy="461665"/>
          </a:xfrm>
          <a:prstGeom prst="rect">
            <a:avLst/>
          </a:prstGeom>
        </p:spPr>
        <p:txBody>
          <a:bodyPr wrap="square">
            <a:spAutoFit/>
          </a:bodyPr>
          <a:lstStyle/>
          <a:p>
            <a:pPr algn="ctr"/>
            <a:endParaRPr lang="ru-RU" sz="2400" dirty="0"/>
          </a:p>
        </p:txBody>
      </p:sp>
      <p:sp>
        <p:nvSpPr>
          <p:cNvPr id="19" name="Прямоугольник 18"/>
          <p:cNvSpPr/>
          <p:nvPr/>
        </p:nvSpPr>
        <p:spPr>
          <a:xfrm>
            <a:off x="1500889" y="3157329"/>
            <a:ext cx="15609185" cy="3139321"/>
          </a:xfrm>
          <a:prstGeom prst="rect">
            <a:avLst/>
          </a:prstGeom>
        </p:spPr>
        <p:txBody>
          <a:bodyPr wrap="square">
            <a:spAutoFit/>
          </a:bodyPr>
          <a:lstStyle/>
          <a:p>
            <a:pPr algn="ctr"/>
            <a:r>
              <a:rPr lang="ru-RU" sz="6600" dirty="0" smtClean="0"/>
              <a:t>ТРУДОУСТРОЙСТВО НЕСОВЕРШЕННОЛЕТНИХ</a:t>
            </a:r>
          </a:p>
          <a:p>
            <a:pPr algn="ctr"/>
            <a:endParaRPr lang="ru-RU" sz="6600" dirty="0"/>
          </a:p>
        </p:txBody>
      </p:sp>
    </p:spTree>
    <p:extLst>
      <p:ext uri="{BB962C8B-B14F-4D97-AF65-F5344CB8AC3E}">
        <p14:creationId xmlns:p14="http://schemas.microsoft.com/office/powerpoint/2010/main" val="220232595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831631" y="1286202"/>
            <a:ext cx="16922969" cy="461665"/>
          </a:xfrm>
          <a:prstGeom prst="rect">
            <a:avLst/>
          </a:prstGeom>
        </p:spPr>
        <p:txBody>
          <a:bodyPr wrap="square">
            <a:spAutoFit/>
          </a:bodyPr>
          <a:lstStyle/>
          <a:p>
            <a:pPr algn="ctr"/>
            <a:endParaRPr lang="ru-RU" sz="2400" dirty="0"/>
          </a:p>
        </p:txBody>
      </p:sp>
      <p:sp>
        <p:nvSpPr>
          <p:cNvPr id="19" name="Прямоугольник 18"/>
          <p:cNvSpPr/>
          <p:nvPr/>
        </p:nvSpPr>
        <p:spPr>
          <a:xfrm>
            <a:off x="1099156" y="1723846"/>
            <a:ext cx="15609185" cy="7201972"/>
          </a:xfrm>
          <a:prstGeom prst="rect">
            <a:avLst/>
          </a:prstGeom>
        </p:spPr>
        <p:txBody>
          <a:bodyPr wrap="square">
            <a:spAutoFit/>
          </a:bodyPr>
          <a:lstStyle/>
          <a:p>
            <a:pPr algn="ctr"/>
            <a:r>
              <a:rPr lang="ru-RU" sz="6600" dirty="0"/>
              <a:t>С 13.06.2023, чтобы принять на работу новичка в возрасте от 14 лет, письменное согласие органов опеки и попечительства не нужно, </a:t>
            </a:r>
            <a:r>
              <a:rPr lang="ru-RU" sz="6600" b="1" dirty="0">
                <a:solidFill>
                  <a:srgbClr val="FF0000"/>
                </a:solidFill>
                <a:effectLst>
                  <a:outerShdw blurRad="38100" dist="38100" dir="2700000" algn="tl">
                    <a:srgbClr val="000000">
                      <a:alpha val="43137"/>
                    </a:srgbClr>
                  </a:outerShdw>
                </a:effectLst>
              </a:rPr>
              <a:t>Закон от 13.06.2023 № 259-ФЗ «О внесении изменений в статью 63 Трудового кодекса Российской Федерации»</a:t>
            </a:r>
            <a:r>
              <a:rPr lang="ru-RU" sz="6600" dirty="0"/>
              <a:t>.</a:t>
            </a:r>
          </a:p>
        </p:txBody>
      </p:sp>
    </p:spTree>
    <p:extLst>
      <p:ext uri="{BB962C8B-B14F-4D97-AF65-F5344CB8AC3E}">
        <p14:creationId xmlns:p14="http://schemas.microsoft.com/office/powerpoint/2010/main" val="22023259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831631" y="1286202"/>
            <a:ext cx="16922969" cy="461665"/>
          </a:xfrm>
          <a:prstGeom prst="rect">
            <a:avLst/>
          </a:prstGeom>
        </p:spPr>
        <p:txBody>
          <a:bodyPr wrap="square">
            <a:spAutoFit/>
          </a:bodyPr>
          <a:lstStyle/>
          <a:p>
            <a:pPr algn="ctr"/>
            <a:endParaRPr lang="ru-RU" sz="2400" dirty="0"/>
          </a:p>
        </p:txBody>
      </p:sp>
      <p:sp>
        <p:nvSpPr>
          <p:cNvPr id="19" name="Прямоугольник 18"/>
          <p:cNvSpPr/>
          <p:nvPr/>
        </p:nvSpPr>
        <p:spPr>
          <a:xfrm>
            <a:off x="1500889" y="2532035"/>
            <a:ext cx="15609185" cy="5170646"/>
          </a:xfrm>
          <a:prstGeom prst="rect">
            <a:avLst/>
          </a:prstGeom>
        </p:spPr>
        <p:txBody>
          <a:bodyPr wrap="square">
            <a:spAutoFit/>
          </a:bodyPr>
          <a:lstStyle/>
          <a:p>
            <a:pPr algn="ctr"/>
            <a:r>
              <a:rPr lang="ru-RU" sz="6600" dirty="0"/>
              <a:t>Запросите у подростка документы по обновленному </a:t>
            </a:r>
            <a:r>
              <a:rPr lang="ru-RU" sz="6600" dirty="0" smtClean="0"/>
              <a:t>перечню</a:t>
            </a:r>
          </a:p>
          <a:p>
            <a:pPr algn="ctr"/>
            <a:r>
              <a:rPr lang="ru-RU" sz="6600" b="1" dirty="0">
                <a:solidFill>
                  <a:srgbClr val="FF0000"/>
                </a:solidFill>
                <a:effectLst>
                  <a:outerShdw blurRad="38100" dist="38100" dir="2700000" algn="tl">
                    <a:srgbClr val="000000">
                      <a:alpha val="43137"/>
                    </a:srgbClr>
                  </a:outerShdw>
                </a:effectLst>
              </a:rPr>
              <a:t>Их перечень, как и условия работы, зависит от возраста сотрудника.</a:t>
            </a:r>
          </a:p>
          <a:p>
            <a:pPr algn="ctr"/>
            <a:endParaRPr lang="ru-RU" sz="6600" dirty="0"/>
          </a:p>
        </p:txBody>
      </p:sp>
    </p:spTree>
    <p:extLst>
      <p:ext uri="{BB962C8B-B14F-4D97-AF65-F5344CB8AC3E}">
        <p14:creationId xmlns:p14="http://schemas.microsoft.com/office/powerpoint/2010/main" val="22023259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831631" y="1286202"/>
            <a:ext cx="16922969" cy="461665"/>
          </a:xfrm>
          <a:prstGeom prst="rect">
            <a:avLst/>
          </a:prstGeom>
        </p:spPr>
        <p:txBody>
          <a:bodyPr wrap="square">
            <a:spAutoFit/>
          </a:bodyPr>
          <a:lstStyle/>
          <a:p>
            <a:pPr algn="ctr"/>
            <a:endParaRPr lang="ru-RU" sz="2400" dirty="0"/>
          </a:p>
        </p:txBody>
      </p:sp>
      <p:sp>
        <p:nvSpPr>
          <p:cNvPr id="19" name="Прямоугольник 18"/>
          <p:cNvSpPr/>
          <p:nvPr/>
        </p:nvSpPr>
        <p:spPr>
          <a:xfrm>
            <a:off x="1295400" y="2031863"/>
            <a:ext cx="15609185" cy="6001643"/>
          </a:xfrm>
          <a:prstGeom prst="rect">
            <a:avLst/>
          </a:prstGeom>
        </p:spPr>
        <p:txBody>
          <a:bodyPr wrap="square">
            <a:spAutoFit/>
          </a:bodyPr>
          <a:lstStyle/>
          <a:p>
            <a:r>
              <a:rPr lang="ru-RU" sz="3200" dirty="0"/>
              <a:t>Запросите до трудоустройства у несовершеннолетнего следующие документы:</a:t>
            </a:r>
          </a:p>
          <a:p>
            <a:pPr algn="just">
              <a:buFont typeface="Wingdings" panose="05000000000000000000" pitchFamily="2" charset="2"/>
              <a:buChar char="ü"/>
            </a:pPr>
            <a:r>
              <a:rPr lang="ru-RU" sz="3200" dirty="0"/>
              <a:t>паспорт, а у подростков до 14 лет — свидетельство о рождении;</a:t>
            </a:r>
          </a:p>
          <a:p>
            <a:pPr algn="just">
              <a:buFont typeface="Wingdings" panose="05000000000000000000" pitchFamily="2" charset="2"/>
              <a:buChar char="ü"/>
            </a:pPr>
            <a:r>
              <a:rPr lang="ru-RU" sz="3200" dirty="0"/>
              <a:t>трудовую книжку или справку о трудовой деятельности, если компания — не первое место работы;</a:t>
            </a:r>
          </a:p>
          <a:p>
            <a:pPr algn="just">
              <a:buFont typeface="Wingdings" panose="05000000000000000000" pitchFamily="2" charset="2"/>
              <a:buChar char="ü"/>
            </a:pPr>
            <a:r>
              <a:rPr lang="ru-RU" sz="3200" dirty="0"/>
              <a:t>СНИЛС или выписку с номером лицевого счета в системе пенсионного страхования;</a:t>
            </a:r>
          </a:p>
          <a:p>
            <a:pPr algn="just">
              <a:buFont typeface="Wingdings" panose="05000000000000000000" pitchFamily="2" charset="2"/>
              <a:buChar char="ü"/>
            </a:pPr>
            <a:r>
              <a:rPr lang="ru-RU" sz="3200" dirty="0"/>
              <a:t>документ об образовании или справку из учебного заведения;</a:t>
            </a:r>
          </a:p>
          <a:p>
            <a:pPr algn="just">
              <a:buFont typeface="Wingdings" panose="05000000000000000000" pitchFamily="2" charset="2"/>
              <a:buChar char="ü"/>
            </a:pPr>
            <a:r>
              <a:rPr lang="ru-RU" sz="3200" dirty="0"/>
              <a:t>письменное согласие одного из родителей, а если ребенок без родителей — согласие органов опеки;</a:t>
            </a:r>
          </a:p>
          <a:p>
            <a:pPr algn="just">
              <a:buFont typeface="Wingdings" panose="05000000000000000000" pitchFamily="2" charset="2"/>
              <a:buChar char="ü"/>
            </a:pPr>
            <a:r>
              <a:rPr lang="ru-RU" sz="3200" dirty="0"/>
              <a:t>приписное удостоверение, если трудоустраиваете юношу с 17 лет.</a:t>
            </a:r>
          </a:p>
          <a:p>
            <a:pPr algn="ctr"/>
            <a:r>
              <a:rPr lang="ru-RU" sz="3200" b="1" dirty="0">
                <a:solidFill>
                  <a:srgbClr val="FF0000"/>
                </a:solidFill>
                <a:effectLst>
                  <a:outerShdw blurRad="38100" dist="38100" dir="2700000" algn="tl">
                    <a:srgbClr val="000000">
                      <a:alpha val="43137"/>
                    </a:srgbClr>
                  </a:outerShdw>
                </a:effectLst>
              </a:rPr>
              <a:t>Обязательно выясните, придется ли подростку совмещать работу с учебой. </a:t>
            </a:r>
            <a:endParaRPr lang="ru-RU" sz="3200" b="1" dirty="0" smtClean="0">
              <a:solidFill>
                <a:srgbClr val="FF0000"/>
              </a:solidFill>
              <a:effectLst>
                <a:outerShdw blurRad="38100" dist="38100" dir="2700000" algn="tl">
                  <a:srgbClr val="000000">
                    <a:alpha val="43137"/>
                  </a:srgbClr>
                </a:outerShdw>
              </a:effectLst>
            </a:endParaRPr>
          </a:p>
          <a:p>
            <a:pPr algn="ctr"/>
            <a:r>
              <a:rPr lang="ru-RU" sz="3200" b="1" dirty="0" smtClean="0">
                <a:solidFill>
                  <a:srgbClr val="FF0000"/>
                </a:solidFill>
                <a:effectLst>
                  <a:outerShdw blurRad="38100" dist="38100" dir="2700000" algn="tl">
                    <a:srgbClr val="000000">
                      <a:alpha val="43137"/>
                    </a:srgbClr>
                  </a:outerShdw>
                </a:effectLst>
              </a:rPr>
              <a:t>От </a:t>
            </a:r>
            <a:r>
              <a:rPr lang="ru-RU" sz="3200" b="1" dirty="0">
                <a:solidFill>
                  <a:srgbClr val="FF0000"/>
                </a:solidFill>
                <a:effectLst>
                  <a:outerShdw blurRad="38100" dist="38100" dir="2700000" algn="tl">
                    <a:srgbClr val="000000">
                      <a:alpha val="43137"/>
                    </a:srgbClr>
                  </a:outerShdw>
                </a:effectLst>
              </a:rPr>
              <a:t>этого будет зависеть его режим работы.</a:t>
            </a:r>
            <a:endParaRPr lang="ru-RU" sz="32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694358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831631" y="1286202"/>
            <a:ext cx="16922969" cy="461665"/>
          </a:xfrm>
          <a:prstGeom prst="rect">
            <a:avLst/>
          </a:prstGeom>
        </p:spPr>
        <p:txBody>
          <a:bodyPr wrap="square">
            <a:spAutoFit/>
          </a:bodyPr>
          <a:lstStyle/>
          <a:p>
            <a:pPr algn="ctr"/>
            <a:endParaRPr lang="ru-RU" sz="2400" dirty="0"/>
          </a:p>
        </p:txBody>
      </p:sp>
      <p:sp>
        <p:nvSpPr>
          <p:cNvPr id="19" name="Прямоугольник 18"/>
          <p:cNvSpPr/>
          <p:nvPr/>
        </p:nvSpPr>
        <p:spPr>
          <a:xfrm>
            <a:off x="1017489" y="1780996"/>
            <a:ext cx="16278443" cy="1446550"/>
          </a:xfrm>
          <a:prstGeom prst="rect">
            <a:avLst/>
          </a:prstGeom>
        </p:spPr>
        <p:txBody>
          <a:bodyPr wrap="square">
            <a:spAutoFit/>
          </a:bodyPr>
          <a:lstStyle/>
          <a:p>
            <a:pPr algn="ctr"/>
            <a:r>
              <a:rPr lang="ru-RU" sz="4400" dirty="0"/>
              <a:t>Как заключать трудовой договор с подростком в зависимости от его возраста</a:t>
            </a: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4276725"/>
            <a:ext cx="15240000" cy="3251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28092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831631" y="1286202"/>
            <a:ext cx="16922969" cy="461665"/>
          </a:xfrm>
          <a:prstGeom prst="rect">
            <a:avLst/>
          </a:prstGeom>
        </p:spPr>
        <p:txBody>
          <a:bodyPr wrap="square">
            <a:spAutoFit/>
          </a:bodyPr>
          <a:lstStyle/>
          <a:p>
            <a:pPr algn="ctr"/>
            <a:endParaRPr lang="ru-RU" sz="2400" dirty="0"/>
          </a:p>
        </p:txBody>
      </p:sp>
      <p:sp>
        <p:nvSpPr>
          <p:cNvPr id="19" name="Прямоугольник 18"/>
          <p:cNvSpPr/>
          <p:nvPr/>
        </p:nvSpPr>
        <p:spPr>
          <a:xfrm>
            <a:off x="1118206" y="1588263"/>
            <a:ext cx="15609185" cy="3877985"/>
          </a:xfrm>
          <a:prstGeom prst="rect">
            <a:avLst/>
          </a:prstGeom>
        </p:spPr>
        <p:txBody>
          <a:bodyPr wrap="square">
            <a:spAutoFit/>
          </a:bodyPr>
          <a:lstStyle/>
          <a:p>
            <a:pPr algn="ctr"/>
            <a:r>
              <a:rPr lang="ru-RU" sz="6600" dirty="0"/>
              <a:t>Направьте новичка на </a:t>
            </a:r>
            <a:r>
              <a:rPr lang="ru-RU" sz="6600" dirty="0" smtClean="0"/>
              <a:t>медосмотр</a:t>
            </a:r>
          </a:p>
          <a:p>
            <a:pPr algn="ctr"/>
            <a:r>
              <a:rPr lang="ru-RU" sz="3600" dirty="0"/>
              <a:t>До того как заключить трудовой договор с подростком, направьте его на обязательный предварительный медосмотр. Без него допустить подростка к работе вы не вправе, ст. 69 ТК. В дальнейшем он должен будет ежегодно проходить медицинские обследования, пока не достигнет возраста 18 лет, ст. 266 </a:t>
            </a:r>
            <a:r>
              <a:rPr lang="ru-RU" sz="3600" dirty="0" smtClean="0"/>
              <a:t>ТК</a:t>
            </a:r>
          </a:p>
        </p:txBody>
      </p:sp>
    </p:spTree>
    <p:extLst>
      <p:ext uri="{BB962C8B-B14F-4D97-AF65-F5344CB8AC3E}">
        <p14:creationId xmlns:p14="http://schemas.microsoft.com/office/powerpoint/2010/main" val="32228092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831631" y="1286202"/>
            <a:ext cx="16922969" cy="461665"/>
          </a:xfrm>
          <a:prstGeom prst="rect">
            <a:avLst/>
          </a:prstGeom>
        </p:spPr>
        <p:txBody>
          <a:bodyPr wrap="square">
            <a:spAutoFit/>
          </a:bodyPr>
          <a:lstStyle/>
          <a:p>
            <a:pPr algn="ctr"/>
            <a:endParaRPr lang="ru-RU" sz="2400" dirty="0"/>
          </a:p>
        </p:txBody>
      </p:sp>
      <p:sp>
        <p:nvSpPr>
          <p:cNvPr id="19" name="Прямоугольник 18"/>
          <p:cNvSpPr/>
          <p:nvPr/>
        </p:nvSpPr>
        <p:spPr>
          <a:xfrm>
            <a:off x="685800" y="1667909"/>
            <a:ext cx="16105952" cy="6001643"/>
          </a:xfrm>
          <a:prstGeom prst="rect">
            <a:avLst/>
          </a:prstGeom>
        </p:spPr>
        <p:txBody>
          <a:bodyPr wrap="square">
            <a:spAutoFit/>
          </a:bodyPr>
          <a:lstStyle/>
          <a:p>
            <a:pPr algn="just"/>
            <a:r>
              <a:rPr lang="ru-RU" sz="3200" dirty="0"/>
              <a:t>В соответствии со </a:t>
            </a:r>
            <a:r>
              <a:rPr lang="ru-RU" sz="3200" dirty="0">
                <a:hlinkClick r:id="rId5"/>
              </a:rPr>
              <a:t>ст. 266</a:t>
            </a:r>
            <a:r>
              <a:rPr lang="ru-RU" sz="3200" dirty="0"/>
              <a:t> ТК РФ лица в возрасте до 18 лет принимаются на работу только после предварительного обязательного медицинского осмотра и в дальнейшем, до достижения возраста 18 лет, ежегодно подлежат обязательному медицинскому осмотру.</a:t>
            </a:r>
          </a:p>
          <a:p>
            <a:pPr algn="just"/>
            <a:r>
              <a:rPr lang="ru-RU" sz="3200" dirty="0"/>
              <a:t>Приведенная норма не устанавливает никаких исключений и не предполагает существования какого-либо перечня работ, при выполнении которых проводятся обязательные медицинские осмотры. Это означает, что </a:t>
            </a:r>
            <a:r>
              <a:rPr lang="ru-RU" sz="3200" b="1" dirty="0">
                <a:solidFill>
                  <a:srgbClr val="FF0000"/>
                </a:solidFill>
              </a:rPr>
              <a:t>все несовершеннолетние</a:t>
            </a:r>
            <a:r>
              <a:rPr lang="ru-RU" sz="3200" b="1" dirty="0"/>
              <a:t> </a:t>
            </a:r>
            <a:r>
              <a:rPr lang="ru-RU" sz="3200" dirty="0"/>
              <a:t>работники </a:t>
            </a:r>
            <a:r>
              <a:rPr lang="ru-RU" sz="3200" b="1" dirty="0">
                <a:solidFill>
                  <a:srgbClr val="FF0000"/>
                </a:solidFill>
              </a:rPr>
              <a:t>независимо от трудовой функции</a:t>
            </a:r>
            <a:r>
              <a:rPr lang="ru-RU" sz="3200" dirty="0"/>
              <a:t> (должности, профессии, специальности, конкретного вида работы) подлежат обязательному медосмотру при заключении трудового договора, а также ежегодно до достижения 18 лет, что подтверждено в </a:t>
            </a:r>
            <a:r>
              <a:rPr lang="ru-RU" sz="3200" dirty="0">
                <a:hlinkClick r:id="rId6"/>
              </a:rPr>
              <a:t>п. 8</a:t>
            </a:r>
            <a:r>
              <a:rPr lang="ru-RU" sz="3200" dirty="0"/>
              <a:t> постановления Пленума Верховного Суда РФ от 28.01.2014 N 1.</a:t>
            </a:r>
          </a:p>
        </p:txBody>
      </p:sp>
    </p:spTree>
    <p:extLst>
      <p:ext uri="{BB962C8B-B14F-4D97-AF65-F5344CB8AC3E}">
        <p14:creationId xmlns:p14="http://schemas.microsoft.com/office/powerpoint/2010/main" val="3222809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1865902" y="2652794"/>
            <a:ext cx="13720368" cy="4893647"/>
          </a:xfrm>
          <a:prstGeom prst="rect">
            <a:avLst/>
          </a:prstGeom>
        </p:spPr>
        <p:txBody>
          <a:bodyPr wrap="square">
            <a:spAutoFit/>
          </a:bodyPr>
          <a:lstStyle/>
          <a:p>
            <a:r>
              <a:rPr lang="ru-RU" sz="4000" dirty="0" smtClean="0"/>
              <a:t>Часто задаваемый вопрос!!!</a:t>
            </a:r>
          </a:p>
          <a:p>
            <a:endParaRPr lang="ru-RU" sz="4000" dirty="0" smtClean="0"/>
          </a:p>
          <a:p>
            <a:pPr algn="just"/>
            <a:r>
              <a:rPr lang="ru-RU" sz="4800" dirty="0"/>
              <a:t>Может ли отвечать за антитеррористическую защищенность внештатный работник, например, представитель охранной организации</a:t>
            </a:r>
            <a:endParaRPr lang="ru-RU" sz="4800" b="1" dirty="0">
              <a:solidFill>
                <a:srgbClr val="FF0000"/>
              </a:solidFill>
              <a:effectLst>
                <a:outerShdw blurRad="38100" dist="38100" dir="2700000" algn="tl">
                  <a:srgbClr val="000000">
                    <a:alpha val="43137"/>
                  </a:srgbClr>
                </a:outerShdw>
              </a:effectLst>
            </a:endParaRPr>
          </a:p>
          <a:p>
            <a:endParaRPr lang="ru-RU" sz="4000" dirty="0"/>
          </a:p>
        </p:txBody>
      </p:sp>
    </p:spTree>
    <p:extLst>
      <p:ext uri="{BB962C8B-B14F-4D97-AF65-F5344CB8AC3E}">
        <p14:creationId xmlns:p14="http://schemas.microsoft.com/office/powerpoint/2010/main" val="169384550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831631" y="1286202"/>
            <a:ext cx="16922969" cy="461665"/>
          </a:xfrm>
          <a:prstGeom prst="rect">
            <a:avLst/>
          </a:prstGeom>
        </p:spPr>
        <p:txBody>
          <a:bodyPr wrap="square">
            <a:spAutoFit/>
          </a:bodyPr>
          <a:lstStyle/>
          <a:p>
            <a:pPr algn="ctr"/>
            <a:endParaRPr lang="ru-RU" sz="2400" dirty="0"/>
          </a:p>
        </p:txBody>
      </p:sp>
      <p:sp>
        <p:nvSpPr>
          <p:cNvPr id="19" name="Прямоугольник 18"/>
          <p:cNvSpPr/>
          <p:nvPr/>
        </p:nvSpPr>
        <p:spPr>
          <a:xfrm>
            <a:off x="519486" y="1544798"/>
            <a:ext cx="16590588" cy="6124754"/>
          </a:xfrm>
          <a:prstGeom prst="rect">
            <a:avLst/>
          </a:prstGeom>
        </p:spPr>
        <p:txBody>
          <a:bodyPr wrap="square">
            <a:spAutoFit/>
          </a:bodyPr>
          <a:lstStyle/>
          <a:p>
            <a:pPr algn="just"/>
            <a:r>
              <a:rPr lang="ru-RU" sz="2800" dirty="0"/>
              <a:t>Когда речь идет о медосмотрах, необходимых для возникновения либо продолжения трудовых отношений, в первую очередь обычно упоминается </a:t>
            </a:r>
            <a:r>
              <a:rPr lang="ru-RU" sz="2800" dirty="0">
                <a:hlinkClick r:id="rId5"/>
              </a:rPr>
              <a:t>Порядок</a:t>
            </a:r>
            <a:r>
              <a:rPr lang="ru-RU" sz="2800" dirty="0"/>
              <a:t> проведения обязательных предварительных и периодических медицинских осмотров, утв. </a:t>
            </a:r>
            <a:r>
              <a:rPr lang="ru-RU" sz="2800" dirty="0">
                <a:hlinkClick r:id="rId6"/>
              </a:rPr>
              <a:t>приказом</a:t>
            </a:r>
            <a:r>
              <a:rPr lang="ru-RU" sz="2800" dirty="0"/>
              <a:t> Минздрава России от 28.01.2021 N 29н (далее - Порядок N 29н). Однако, как следует из </a:t>
            </a:r>
            <a:r>
              <a:rPr lang="ru-RU" sz="2800" dirty="0">
                <a:hlinkClick r:id="rId7"/>
              </a:rPr>
              <a:t>п. 1</a:t>
            </a:r>
            <a:r>
              <a:rPr lang="ru-RU" sz="2800" dirty="0"/>
              <a:t> этого документа, он устанавливает правила проведения не всех обязательных медосмотров, а только осмотров работников, занятых на работах с вредными и (или) опасными условиями труда (в том числе на подземных работах), на работах, связанных с движением транспорта, а также работников организаций пищевой промышленности, общественного питания и торговли, водопроводных сооружений, медицинских организаций и детских учреждений, а также некоторых других работодателей, которые проходят указанные медицинские осмотры в целях охраны здоровья населения, предупреждения возникновения и распространения заболеваний. Обязанность работодателя организовать проведение медосмотров этих категорий работников закреплена в </a:t>
            </a:r>
            <a:r>
              <a:rPr lang="ru-RU" sz="2800" dirty="0">
                <a:hlinkClick r:id="rId8"/>
              </a:rPr>
              <a:t>ст. 220</a:t>
            </a:r>
            <a:r>
              <a:rPr lang="ru-RU" sz="2800" dirty="0"/>
              <a:t> ТК РФ (ранее в </a:t>
            </a:r>
            <a:r>
              <a:rPr lang="ru-RU" sz="2800" dirty="0">
                <a:hlinkClick r:id="rId9"/>
              </a:rPr>
              <a:t>ст. 213</a:t>
            </a:r>
            <a:r>
              <a:rPr lang="ru-RU" sz="2800" dirty="0"/>
              <a:t> ТК РФ) и в </a:t>
            </a:r>
            <a:r>
              <a:rPr lang="ru-RU" sz="2800" dirty="0">
                <a:hlinkClick r:id="rId10"/>
              </a:rPr>
              <a:t>ст. 34</a:t>
            </a:r>
            <a:r>
              <a:rPr lang="ru-RU" sz="2800" dirty="0"/>
              <a:t> Федерального закона от 30.03.1999 N 52-ФЗ "О санитарно-эпидемиологическом благополучии населения".</a:t>
            </a:r>
            <a:endParaRPr lang="ru-RU" sz="2800" dirty="0"/>
          </a:p>
        </p:txBody>
      </p:sp>
    </p:spTree>
    <p:extLst>
      <p:ext uri="{BB962C8B-B14F-4D97-AF65-F5344CB8AC3E}">
        <p14:creationId xmlns:p14="http://schemas.microsoft.com/office/powerpoint/2010/main" val="322280925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831631" y="1286202"/>
            <a:ext cx="16922969" cy="461665"/>
          </a:xfrm>
          <a:prstGeom prst="rect">
            <a:avLst/>
          </a:prstGeom>
        </p:spPr>
        <p:txBody>
          <a:bodyPr wrap="square">
            <a:spAutoFit/>
          </a:bodyPr>
          <a:lstStyle/>
          <a:p>
            <a:pPr algn="ctr"/>
            <a:endParaRPr lang="ru-RU" sz="2400" dirty="0"/>
          </a:p>
        </p:txBody>
      </p:sp>
      <p:sp>
        <p:nvSpPr>
          <p:cNvPr id="19" name="Прямоугольник 18"/>
          <p:cNvSpPr/>
          <p:nvPr/>
        </p:nvSpPr>
        <p:spPr>
          <a:xfrm>
            <a:off x="1182566" y="2298648"/>
            <a:ext cx="15609185" cy="5078313"/>
          </a:xfrm>
          <a:prstGeom prst="rect">
            <a:avLst/>
          </a:prstGeom>
        </p:spPr>
        <p:txBody>
          <a:bodyPr wrap="square">
            <a:spAutoFit/>
          </a:bodyPr>
          <a:lstStyle/>
          <a:p>
            <a:pPr algn="just"/>
            <a:r>
              <a:rPr lang="ru-RU" sz="3600" dirty="0"/>
              <a:t>Ни ссылок на </a:t>
            </a:r>
            <a:r>
              <a:rPr lang="ru-RU" sz="3600" dirty="0">
                <a:hlinkClick r:id="rId5"/>
              </a:rPr>
              <a:t>ст. 266</a:t>
            </a:r>
            <a:r>
              <a:rPr lang="ru-RU" sz="3600" dirty="0"/>
              <a:t> ТК РФ, ни упоминания возраста до 18 лет в качестве самостоятельного основания для проведения медосмотра с сопутствующим этому установлением списка необходимых исследований и осмотров врачей-специалистов, а также дополнительных медицинских противопоказаний именно к работе подростков Порядок N 29н не содержит. Поэтому он не может считаться нормативным правовым актом, который необходимо соблюдать при проведении медосмотров всех несовершеннолетних работников и кандидатов в работники во исполнение требований </a:t>
            </a:r>
            <a:r>
              <a:rPr lang="ru-RU" sz="3600" dirty="0">
                <a:hlinkClick r:id="rId5"/>
              </a:rPr>
              <a:t>ст. 266</a:t>
            </a:r>
            <a:r>
              <a:rPr lang="ru-RU" sz="3600" dirty="0"/>
              <a:t> ТК РФ.</a:t>
            </a:r>
            <a:endParaRPr lang="ru-RU" sz="3600" dirty="0"/>
          </a:p>
        </p:txBody>
      </p:sp>
    </p:spTree>
    <p:extLst>
      <p:ext uri="{BB962C8B-B14F-4D97-AF65-F5344CB8AC3E}">
        <p14:creationId xmlns:p14="http://schemas.microsoft.com/office/powerpoint/2010/main" val="322280925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831631" y="1286202"/>
            <a:ext cx="16922969" cy="461665"/>
          </a:xfrm>
          <a:prstGeom prst="rect">
            <a:avLst/>
          </a:prstGeom>
        </p:spPr>
        <p:txBody>
          <a:bodyPr wrap="square">
            <a:spAutoFit/>
          </a:bodyPr>
          <a:lstStyle/>
          <a:p>
            <a:pPr algn="ctr"/>
            <a:endParaRPr lang="ru-RU" sz="2400" dirty="0"/>
          </a:p>
        </p:txBody>
      </p:sp>
      <p:sp>
        <p:nvSpPr>
          <p:cNvPr id="20" name="Прямоугольник 19"/>
          <p:cNvSpPr/>
          <p:nvPr/>
        </p:nvSpPr>
        <p:spPr>
          <a:xfrm>
            <a:off x="831631" y="1517035"/>
            <a:ext cx="16427669" cy="5632311"/>
          </a:xfrm>
          <a:prstGeom prst="rect">
            <a:avLst/>
          </a:prstGeom>
        </p:spPr>
        <p:txBody>
          <a:bodyPr wrap="square">
            <a:spAutoFit/>
          </a:bodyPr>
          <a:lstStyle/>
          <a:p>
            <a:pPr algn="just"/>
            <a:r>
              <a:rPr lang="ru-RU" sz="3600" dirty="0"/>
              <a:t>При решении вопросов возможного трудоустройства подростков врачи, как мы понимаем, руководствуются </a:t>
            </a:r>
            <a:r>
              <a:rPr lang="ru-RU" sz="3600" dirty="0">
                <a:hlinkClick r:id="rId5"/>
              </a:rPr>
              <a:t>Методическими указаниями</a:t>
            </a:r>
            <a:r>
              <a:rPr lang="ru-RU" sz="3600" dirty="0"/>
              <a:t> МУ 2.4.6.665-97 "Медико-биологические критерии оценки условий труда с целью определения противопоказаний и показаний к применению труда подростков" (утв. Минздравом России от 14.04.1997 N 7). В этом документе, в частности, </a:t>
            </a:r>
            <a:r>
              <a:rPr lang="ru-RU" sz="3600" dirty="0">
                <a:hlinkClick r:id="rId6"/>
              </a:rPr>
              <a:t>сформулирована</a:t>
            </a:r>
            <a:r>
              <a:rPr lang="ru-RU" sz="3600" dirty="0"/>
              <a:t> и без того очевидная цель предусмотренного трудовым законодательством медосмотра всех несовершеннолетних: определение возможности выполнения подростком профессиональных функций без ущерба для его развития и состояния здоровья и исключения прогрессирования имеющихся нарушений.</a:t>
            </a:r>
            <a:endParaRPr lang="ru-RU" sz="3600" dirty="0"/>
          </a:p>
        </p:txBody>
      </p:sp>
    </p:spTree>
    <p:extLst>
      <p:ext uri="{BB962C8B-B14F-4D97-AF65-F5344CB8AC3E}">
        <p14:creationId xmlns:p14="http://schemas.microsoft.com/office/powerpoint/2010/main" val="322280925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831631" y="1286202"/>
            <a:ext cx="16922969" cy="461665"/>
          </a:xfrm>
          <a:prstGeom prst="rect">
            <a:avLst/>
          </a:prstGeom>
        </p:spPr>
        <p:txBody>
          <a:bodyPr wrap="square">
            <a:spAutoFit/>
          </a:bodyPr>
          <a:lstStyle/>
          <a:p>
            <a:pPr algn="ctr"/>
            <a:endParaRPr lang="ru-RU" sz="2400" dirty="0"/>
          </a:p>
        </p:txBody>
      </p:sp>
      <p:sp>
        <p:nvSpPr>
          <p:cNvPr id="19" name="Прямоугольник 18"/>
          <p:cNvSpPr/>
          <p:nvPr/>
        </p:nvSpPr>
        <p:spPr>
          <a:xfrm>
            <a:off x="685800" y="1531114"/>
            <a:ext cx="15609185" cy="6555641"/>
          </a:xfrm>
          <a:prstGeom prst="rect">
            <a:avLst/>
          </a:prstGeom>
        </p:spPr>
        <p:txBody>
          <a:bodyPr wrap="square">
            <a:spAutoFit/>
          </a:bodyPr>
          <a:lstStyle/>
          <a:p>
            <a:pPr algn="just"/>
            <a:r>
              <a:rPr lang="ru-RU" sz="2800" dirty="0">
                <a:hlinkClick r:id="rId5"/>
              </a:rPr>
              <a:t>Приказом</a:t>
            </a:r>
            <a:r>
              <a:rPr lang="ru-RU" sz="2800" dirty="0"/>
              <a:t> Минздрава России от 15.12.2014 N 834н утверждена </a:t>
            </a:r>
            <a:r>
              <a:rPr lang="ru-RU" sz="2800" dirty="0">
                <a:hlinkClick r:id="rId6"/>
              </a:rPr>
              <a:t>форма N 086/у</a:t>
            </a:r>
            <a:r>
              <a:rPr lang="ru-RU" sz="2800" dirty="0"/>
              <a:t> "Медицинская справка (врачебное профессионально-консультативное заключение)". Из </a:t>
            </a:r>
            <a:r>
              <a:rPr lang="ru-RU" sz="2800" dirty="0">
                <a:hlinkClick r:id="rId7"/>
              </a:rPr>
              <a:t>пунктов 1</a:t>
            </a:r>
            <a:r>
              <a:rPr lang="ru-RU" sz="2800" dirty="0"/>
              <a:t>, </a:t>
            </a:r>
            <a:r>
              <a:rPr lang="ru-RU" sz="2800" dirty="0">
                <a:hlinkClick r:id="rId8"/>
              </a:rPr>
              <a:t>2.4</a:t>
            </a:r>
            <a:r>
              <a:rPr lang="ru-RU" sz="2800" dirty="0"/>
              <a:t> и </a:t>
            </a:r>
            <a:r>
              <a:rPr lang="ru-RU" sz="2800" dirty="0">
                <a:hlinkClick r:id="rId9"/>
              </a:rPr>
              <a:t>2.5</a:t>
            </a:r>
            <a:r>
              <a:rPr lang="ru-RU" sz="2800" dirty="0"/>
              <a:t> Порядка заполнения учетной формы N 086/у, утвержденного тем же приказом, следует, что именно такая справка с результатами проведения предварительного медицинского осмотра и сведениями о профессиональной пригодности выдается поступающим на работу лицам 15-17 лет.  Нет никаких препятствий и к тому, чтобы использовать эту форму по аналогии для оформления заключения по итогам осмотров лиц </a:t>
            </a:r>
            <a:r>
              <a:rPr lang="ru-RU" sz="2800" dirty="0" smtClean="0"/>
              <a:t>14 </a:t>
            </a:r>
            <a:r>
              <a:rPr lang="ru-RU" sz="2800" dirty="0"/>
              <a:t>лет и периодических (ежегодных) медосмотров несовершеннолетних</a:t>
            </a:r>
            <a:r>
              <a:rPr lang="ru-RU" sz="2800" dirty="0" smtClean="0"/>
              <a:t>.</a:t>
            </a:r>
          </a:p>
          <a:p>
            <a:pPr algn="just"/>
            <a:r>
              <a:rPr lang="ru-RU" sz="2800" dirty="0"/>
              <a:t>Судебная практика подтверждает, что </a:t>
            </a:r>
            <a:r>
              <a:rPr lang="ru-RU" sz="2800" dirty="0">
                <a:solidFill>
                  <a:srgbClr val="FF0000"/>
                </a:solidFill>
                <a:effectLst>
                  <a:outerShdw blurRad="38100" dist="38100" dir="2700000" algn="tl">
                    <a:srgbClr val="000000">
                      <a:alpha val="43137"/>
                    </a:srgbClr>
                  </a:outerShdw>
                </a:effectLst>
              </a:rPr>
              <a:t>справка формы 086/у является надлежащим документом,</a:t>
            </a:r>
            <a:r>
              <a:rPr lang="ru-RU" sz="2800" dirty="0"/>
              <a:t> свидетельствующим о прохождении несовершеннолетним обязательного медосмотра и о соблюдении требований </a:t>
            </a:r>
            <a:r>
              <a:rPr lang="ru-RU" sz="2800" dirty="0">
                <a:hlinkClick r:id="rId10"/>
              </a:rPr>
              <a:t>ст. 266</a:t>
            </a:r>
            <a:r>
              <a:rPr lang="ru-RU" sz="2800" dirty="0"/>
              <a:t> ТК РФ </a:t>
            </a:r>
            <a:r>
              <a:rPr lang="ru-RU" sz="2800" b="1" dirty="0">
                <a:solidFill>
                  <a:srgbClr val="FF0000"/>
                </a:solidFill>
                <a:effectLst>
                  <a:outerShdw blurRad="38100" dist="38100" dir="2700000" algn="tl">
                    <a:srgbClr val="000000">
                      <a:alpha val="43137"/>
                    </a:srgbClr>
                  </a:outerShdw>
                </a:effectLst>
              </a:rPr>
              <a:t>(</a:t>
            </a:r>
            <a:r>
              <a:rPr lang="ru-RU" sz="2800" b="1" dirty="0">
                <a:solidFill>
                  <a:srgbClr val="FF0000"/>
                </a:solidFill>
                <a:effectLst>
                  <a:outerShdw blurRad="38100" dist="38100" dir="2700000" algn="tl">
                    <a:srgbClr val="000000">
                      <a:alpha val="43137"/>
                    </a:srgbClr>
                  </a:outerShdw>
                </a:effectLst>
                <a:hlinkClick r:id="rId11"/>
              </a:rPr>
              <a:t>постановление</a:t>
            </a:r>
            <a:r>
              <a:rPr lang="ru-RU" sz="2800" b="1" dirty="0">
                <a:solidFill>
                  <a:srgbClr val="FF0000"/>
                </a:solidFill>
                <a:effectLst>
                  <a:outerShdw blurRad="38100" dist="38100" dir="2700000" algn="tl">
                    <a:srgbClr val="000000">
                      <a:alpha val="43137"/>
                    </a:srgbClr>
                  </a:outerShdw>
                </a:effectLst>
              </a:rPr>
              <a:t> Седьмого КСОЮ от 08.04.2022 N 16-1622/2022, решения Московского городского суда </a:t>
            </a:r>
            <a:r>
              <a:rPr lang="ru-RU" sz="2800" b="1" dirty="0">
                <a:solidFill>
                  <a:srgbClr val="FF0000"/>
                </a:solidFill>
                <a:effectLst>
                  <a:outerShdw blurRad="38100" dist="38100" dir="2700000" algn="tl">
                    <a:srgbClr val="000000">
                      <a:alpha val="43137"/>
                    </a:srgbClr>
                  </a:outerShdw>
                </a:effectLst>
                <a:hlinkClick r:id="rId12"/>
              </a:rPr>
              <a:t>от 16.09.2020 N 7-7986/2020</a:t>
            </a:r>
            <a:r>
              <a:rPr lang="ru-RU" sz="2800" b="1" dirty="0">
                <a:solidFill>
                  <a:srgbClr val="FF0000"/>
                </a:solidFill>
                <a:effectLst>
                  <a:outerShdw blurRad="38100" dist="38100" dir="2700000" algn="tl">
                    <a:srgbClr val="000000">
                      <a:alpha val="43137"/>
                    </a:srgbClr>
                  </a:outerShdw>
                </a:effectLst>
              </a:rPr>
              <a:t>, Суда Еврейской автономной области </a:t>
            </a:r>
            <a:r>
              <a:rPr lang="ru-RU" sz="2800" b="1" dirty="0">
                <a:solidFill>
                  <a:srgbClr val="FF0000"/>
                </a:solidFill>
                <a:effectLst>
                  <a:outerShdw blurRad="38100" dist="38100" dir="2700000" algn="tl">
                    <a:srgbClr val="000000">
                      <a:alpha val="43137"/>
                    </a:srgbClr>
                  </a:outerShdw>
                </a:effectLst>
                <a:hlinkClick r:id="rId13"/>
              </a:rPr>
              <a:t>от 11.01.2018 N 71-1/2018</a:t>
            </a:r>
            <a:r>
              <a:rPr lang="ru-RU" sz="2800" b="1" dirty="0">
                <a:solidFill>
                  <a:srgbClr val="FF0000"/>
                </a:solidFill>
                <a:effectLst>
                  <a:outerShdw blurRad="38100" dist="38100" dir="2700000" algn="tl">
                    <a:srgbClr val="000000">
                      <a:alpha val="43137"/>
                    </a:srgbClr>
                  </a:outerShdw>
                </a:effectLst>
              </a:rPr>
              <a:t>, Ленинградского областного суда </a:t>
            </a:r>
            <a:r>
              <a:rPr lang="ru-RU" sz="2800" b="1" dirty="0">
                <a:solidFill>
                  <a:srgbClr val="FF0000"/>
                </a:solidFill>
                <a:effectLst>
                  <a:outerShdw blurRad="38100" dist="38100" dir="2700000" algn="tl">
                    <a:srgbClr val="000000">
                      <a:alpha val="43137"/>
                    </a:srgbClr>
                  </a:outerShdw>
                </a:effectLst>
                <a:hlinkClick r:id="rId14"/>
              </a:rPr>
              <a:t>от 22.01.2018 N 7-5/2018</a:t>
            </a:r>
            <a:r>
              <a:rPr lang="ru-RU" sz="2800" b="1" dirty="0">
                <a:solidFill>
                  <a:srgbClr val="FF0000"/>
                </a:solidFill>
                <a:effectLst>
                  <a:outerShdw blurRad="38100" dist="38100" dir="2700000" algn="tl">
                    <a:srgbClr val="000000">
                      <a:alpha val="43137"/>
                    </a:srgbClr>
                  </a:outerShdw>
                </a:effectLst>
              </a:rPr>
              <a:t>, Краснодарского краевого суда </a:t>
            </a:r>
            <a:r>
              <a:rPr lang="ru-RU" sz="2800" b="1" dirty="0">
                <a:solidFill>
                  <a:srgbClr val="FF0000"/>
                </a:solidFill>
                <a:effectLst>
                  <a:outerShdw blurRad="38100" dist="38100" dir="2700000" algn="tl">
                    <a:srgbClr val="000000">
                      <a:alpha val="43137"/>
                    </a:srgbClr>
                  </a:outerShdw>
                </a:effectLst>
                <a:hlinkClick r:id="rId15"/>
              </a:rPr>
              <a:t>от 31.03.2016 N 12-899/2016</a:t>
            </a:r>
            <a:r>
              <a:rPr lang="ru-RU" sz="2800" b="1" dirty="0">
                <a:solidFill>
                  <a:srgbClr val="FF0000"/>
                </a:solidFill>
                <a:effectLst>
                  <a:outerShdw blurRad="38100" dist="38100" dir="2700000" algn="tl">
                    <a:srgbClr val="000000">
                      <a:alpha val="43137"/>
                    </a:srgbClr>
                  </a:outerShdw>
                </a:effectLst>
              </a:rPr>
              <a:t>).</a:t>
            </a:r>
            <a:endParaRPr lang="ru-RU" sz="2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2280925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831631" y="1286202"/>
            <a:ext cx="16922969" cy="461665"/>
          </a:xfrm>
          <a:prstGeom prst="rect">
            <a:avLst/>
          </a:prstGeom>
        </p:spPr>
        <p:txBody>
          <a:bodyPr wrap="square">
            <a:spAutoFit/>
          </a:bodyPr>
          <a:lstStyle/>
          <a:p>
            <a:pPr algn="ctr"/>
            <a:endParaRPr lang="ru-RU" sz="2400" dirty="0"/>
          </a:p>
        </p:txBody>
      </p:sp>
      <p:sp>
        <p:nvSpPr>
          <p:cNvPr id="19" name="Прямоугольник 18"/>
          <p:cNvSpPr/>
          <p:nvPr/>
        </p:nvSpPr>
        <p:spPr>
          <a:xfrm>
            <a:off x="1201616" y="2652794"/>
            <a:ext cx="15609185" cy="5201424"/>
          </a:xfrm>
          <a:prstGeom prst="rect">
            <a:avLst/>
          </a:prstGeom>
        </p:spPr>
        <p:txBody>
          <a:bodyPr wrap="square">
            <a:spAutoFit/>
          </a:bodyPr>
          <a:lstStyle/>
          <a:p>
            <a:pPr algn="ctr"/>
            <a:r>
              <a:rPr lang="ru-RU" sz="4400" b="1" dirty="0" smtClean="0">
                <a:solidFill>
                  <a:srgbClr val="FF0000"/>
                </a:solidFill>
                <a:effectLst>
                  <a:outerShdw blurRad="38100" dist="38100" dir="2700000" algn="tl">
                    <a:srgbClr val="000000">
                      <a:alpha val="43137"/>
                    </a:srgbClr>
                  </a:outerShdw>
                </a:effectLst>
              </a:rPr>
              <a:t>ВНИМАНИЕ!!!</a:t>
            </a:r>
          </a:p>
          <a:p>
            <a:pPr algn="ctr"/>
            <a:r>
              <a:rPr lang="ru-RU" sz="3200" dirty="0"/>
              <a:t>По смыслу </a:t>
            </a:r>
            <a:r>
              <a:rPr lang="ru-RU" sz="3200" dirty="0">
                <a:hlinkClick r:id="rId5"/>
              </a:rPr>
              <a:t>ст. 266</a:t>
            </a:r>
            <a:r>
              <a:rPr lang="ru-RU" sz="3200" dirty="0"/>
              <a:t> ТК РФ и </a:t>
            </a:r>
            <a:r>
              <a:rPr lang="ru-RU" sz="3200" dirty="0">
                <a:hlinkClick r:id="rId6"/>
              </a:rPr>
              <a:t>ст. 46</a:t>
            </a:r>
            <a:r>
              <a:rPr lang="ru-RU" sz="3200" dirty="0"/>
              <a:t> Федерального закона от 21.11.2011 N 323-ФЗ "Об основах охраны здоровья граждан в Российской Федерации" работодатель должен располагать справкой, подтверждающей отсутствие медицинских противопоказаний именно к осуществлению работы, поручаемой несовершеннолетнему. Справка по </a:t>
            </a:r>
            <a:r>
              <a:rPr lang="ru-RU" sz="3200" dirty="0">
                <a:hlinkClick r:id="rId7"/>
              </a:rPr>
              <a:t>форме 086/у</a:t>
            </a:r>
            <a:r>
              <a:rPr lang="ru-RU" sz="3200" dirty="0"/>
              <a:t>, выданная подростку для поступления в образовательную организацию или содержащая заключение о возможности выполнения работы, не совпадающей с трудовой функцией несовершеннолетнего по трудовому договору, не годится (решения Мурманского областного суда </a:t>
            </a:r>
            <a:r>
              <a:rPr lang="ru-RU" sz="3200" dirty="0">
                <a:hlinkClick r:id="rId8"/>
              </a:rPr>
              <a:t>от 09.11.2020 N 21-467/2020</a:t>
            </a:r>
            <a:r>
              <a:rPr lang="ru-RU" sz="3200" dirty="0"/>
              <a:t> и </a:t>
            </a:r>
            <a:r>
              <a:rPr lang="ru-RU" sz="3200" dirty="0">
                <a:hlinkClick r:id="rId9"/>
              </a:rPr>
              <a:t>от 23.11.2020 N 21-466/2020</a:t>
            </a:r>
            <a:r>
              <a:rPr lang="ru-RU" sz="3200" dirty="0"/>
              <a:t>).</a:t>
            </a:r>
            <a:endParaRPr lang="ru-RU" sz="3200" dirty="0"/>
          </a:p>
        </p:txBody>
      </p:sp>
    </p:spTree>
    <p:extLst>
      <p:ext uri="{BB962C8B-B14F-4D97-AF65-F5344CB8AC3E}">
        <p14:creationId xmlns:p14="http://schemas.microsoft.com/office/powerpoint/2010/main" val="322280925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831631" y="1286202"/>
            <a:ext cx="16922969" cy="461665"/>
          </a:xfrm>
          <a:prstGeom prst="rect">
            <a:avLst/>
          </a:prstGeom>
        </p:spPr>
        <p:txBody>
          <a:bodyPr wrap="square">
            <a:spAutoFit/>
          </a:bodyPr>
          <a:lstStyle/>
          <a:p>
            <a:pPr algn="ctr"/>
            <a:endParaRPr lang="ru-RU" sz="2400" dirty="0"/>
          </a:p>
        </p:txBody>
      </p:sp>
      <p:sp>
        <p:nvSpPr>
          <p:cNvPr id="19" name="Прямоугольник 18"/>
          <p:cNvSpPr/>
          <p:nvPr/>
        </p:nvSpPr>
        <p:spPr>
          <a:xfrm>
            <a:off x="1488522" y="2005394"/>
            <a:ext cx="15609185" cy="6740307"/>
          </a:xfrm>
          <a:prstGeom prst="rect">
            <a:avLst/>
          </a:prstGeom>
        </p:spPr>
        <p:txBody>
          <a:bodyPr wrap="square">
            <a:spAutoFit/>
          </a:bodyPr>
          <a:lstStyle/>
          <a:p>
            <a:pPr algn="ctr"/>
            <a:r>
              <a:rPr lang="ru-RU" sz="6000" b="1" dirty="0">
                <a:solidFill>
                  <a:srgbClr val="FF0000"/>
                </a:solidFill>
                <a:effectLst>
                  <a:outerShdw blurRad="38100" dist="38100" dir="2700000" algn="tl">
                    <a:srgbClr val="000000">
                      <a:alpha val="43137"/>
                    </a:srgbClr>
                  </a:outerShdw>
                </a:effectLst>
              </a:rPr>
              <a:t>Ознакомьте несовершеннолетнего с ЛНА и проведите инструктаж по охране </a:t>
            </a:r>
            <a:r>
              <a:rPr lang="ru-RU" sz="6000" b="1" dirty="0" smtClean="0">
                <a:solidFill>
                  <a:srgbClr val="FF0000"/>
                </a:solidFill>
                <a:effectLst>
                  <a:outerShdw blurRad="38100" dist="38100" dir="2700000" algn="tl">
                    <a:srgbClr val="000000">
                      <a:alpha val="43137"/>
                    </a:srgbClr>
                  </a:outerShdw>
                </a:effectLst>
              </a:rPr>
              <a:t>труда</a:t>
            </a:r>
          </a:p>
          <a:p>
            <a:pPr algn="just"/>
            <a:r>
              <a:rPr lang="ru-RU" sz="4800" dirty="0"/>
              <a:t>Обязательно проведите инструктаж по охране труда, а не просто возьмите подпись о том, что сотрудник прошел его, в журнале. Расскажите, как действовать в экстренных ситуациях, покажите, где находятся аварийные выходы и план эвакуации</a:t>
            </a:r>
            <a:r>
              <a:rPr lang="ru-RU" sz="6000" dirty="0"/>
              <a:t>.</a:t>
            </a:r>
          </a:p>
          <a:p>
            <a:pPr algn="ctr"/>
            <a:endParaRPr lang="ru-RU" sz="6000" dirty="0"/>
          </a:p>
        </p:txBody>
      </p:sp>
    </p:spTree>
    <p:extLst>
      <p:ext uri="{BB962C8B-B14F-4D97-AF65-F5344CB8AC3E}">
        <p14:creationId xmlns:p14="http://schemas.microsoft.com/office/powerpoint/2010/main" val="416943587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1865902" y="2652794"/>
            <a:ext cx="13720368" cy="707886"/>
          </a:xfrm>
          <a:prstGeom prst="rect">
            <a:avLst/>
          </a:prstGeom>
        </p:spPr>
        <p:txBody>
          <a:bodyPr wrap="square">
            <a:spAutoFit/>
          </a:bodyPr>
          <a:lstStyle/>
          <a:p>
            <a:pPr algn="ctr"/>
            <a:endParaRPr lang="ru-RU" sz="4000" dirty="0"/>
          </a:p>
        </p:txBody>
      </p:sp>
      <p:sp>
        <p:nvSpPr>
          <p:cNvPr id="19" name="Прямоугольник 18"/>
          <p:cNvSpPr/>
          <p:nvPr/>
        </p:nvSpPr>
        <p:spPr>
          <a:xfrm>
            <a:off x="4572000" y="4681835"/>
            <a:ext cx="9144000" cy="369332"/>
          </a:xfrm>
          <a:prstGeom prst="rect">
            <a:avLst/>
          </a:prstGeom>
        </p:spPr>
        <p:txBody>
          <a:bodyPr>
            <a:spAutoFit/>
          </a:bodyPr>
          <a:lstStyle/>
          <a:p>
            <a:pPr algn="just"/>
            <a:r>
              <a:rPr lang="ru-RU" dirty="0" smtClean="0"/>
              <a:t>.</a:t>
            </a:r>
            <a:endParaRPr lang="ru-RU" dirty="0"/>
          </a:p>
        </p:txBody>
      </p:sp>
      <p:sp>
        <p:nvSpPr>
          <p:cNvPr id="20" name="Прямоугольник 19"/>
          <p:cNvSpPr/>
          <p:nvPr/>
        </p:nvSpPr>
        <p:spPr>
          <a:xfrm>
            <a:off x="1447800" y="1617578"/>
            <a:ext cx="14925849" cy="7171194"/>
          </a:xfrm>
          <a:prstGeom prst="rect">
            <a:avLst/>
          </a:prstGeom>
        </p:spPr>
        <p:txBody>
          <a:bodyPr wrap="square">
            <a:spAutoFit/>
          </a:bodyPr>
          <a:lstStyle/>
          <a:p>
            <a:pPr algn="ctr"/>
            <a:r>
              <a:rPr lang="ru-RU" sz="3600" b="1" dirty="0">
                <a:solidFill>
                  <a:srgbClr val="FF0000"/>
                </a:solidFill>
                <a:effectLst>
                  <a:outerShdw blurRad="38100" dist="38100" dir="2700000" algn="tl">
                    <a:srgbClr val="000000">
                      <a:alpha val="43137"/>
                    </a:srgbClr>
                  </a:outerShdw>
                </a:effectLst>
              </a:rPr>
              <a:t>Заключите трудовой договор с учетом особых условий и дополнительных </a:t>
            </a:r>
            <a:r>
              <a:rPr lang="ru-RU" sz="3600" b="1" dirty="0" smtClean="0">
                <a:solidFill>
                  <a:srgbClr val="FF0000"/>
                </a:solidFill>
                <a:effectLst>
                  <a:outerShdw blurRad="38100" dist="38100" dir="2700000" algn="tl">
                    <a:srgbClr val="000000">
                      <a:alpha val="43137"/>
                    </a:srgbClr>
                  </a:outerShdw>
                </a:effectLst>
              </a:rPr>
              <a:t>гарантий</a:t>
            </a:r>
          </a:p>
          <a:p>
            <a:pPr marL="457200" indent="-457200" algn="just">
              <a:buFont typeface="Wingdings" panose="05000000000000000000" pitchFamily="2" charset="2"/>
              <a:buChar char="Ø"/>
            </a:pPr>
            <a:r>
              <a:rPr lang="ru-RU" sz="3200" dirty="0"/>
              <a:t>несовершеннолетнему нельзя установить испытание, ст. 70 </a:t>
            </a:r>
            <a:r>
              <a:rPr lang="ru-RU" sz="3200" dirty="0" smtClean="0"/>
              <a:t>ТК</a:t>
            </a:r>
          </a:p>
          <a:p>
            <a:pPr marL="457200" indent="-457200" algn="just">
              <a:buFont typeface="Wingdings" panose="05000000000000000000" pitchFamily="2" charset="2"/>
              <a:buChar char="Ø"/>
            </a:pPr>
            <a:r>
              <a:rPr lang="ru-RU" sz="3200" dirty="0" smtClean="0"/>
              <a:t>оклад </a:t>
            </a:r>
            <a:r>
              <a:rPr lang="ru-RU" sz="3200" dirty="0"/>
              <a:t>подростка не может быть меньше регионального </a:t>
            </a:r>
            <a:r>
              <a:rPr lang="ru-RU" sz="3200" dirty="0" smtClean="0"/>
              <a:t>МРОТ</a:t>
            </a:r>
          </a:p>
          <a:p>
            <a:pPr marL="457200" indent="-457200" algn="just">
              <a:buFont typeface="Wingdings" panose="05000000000000000000" pitchFamily="2" charset="2"/>
              <a:buChar char="Ø"/>
            </a:pPr>
            <a:r>
              <a:rPr lang="ru-RU" sz="3200" dirty="0" smtClean="0"/>
              <a:t>запрещено </a:t>
            </a:r>
            <a:r>
              <a:rPr lang="ru-RU" sz="3200" dirty="0"/>
              <a:t>нанимать тех, кто моложе 18 лет, на определенные работы. Их перечень утвердили постановлением Правительства от 25.02.2000 № 163 «Об утверждении перечня тяжелых работ и работ с вредными или опасными условиями труда, при выполнении которых запрещается применение труда лиц моложе 18 лет</a:t>
            </a:r>
            <a:r>
              <a:rPr lang="ru-RU" sz="3200" dirty="0" smtClean="0"/>
              <a:t>»</a:t>
            </a:r>
          </a:p>
          <a:p>
            <a:pPr marL="457200" indent="-457200" algn="just">
              <a:buFont typeface="Wingdings" panose="05000000000000000000" pitchFamily="2" charset="2"/>
              <a:buChar char="Ø"/>
            </a:pPr>
            <a:r>
              <a:rPr lang="ru-RU" sz="3200" dirty="0" smtClean="0"/>
              <a:t>работники </a:t>
            </a:r>
            <a:r>
              <a:rPr lang="ru-RU" sz="3200" dirty="0"/>
              <a:t>в возрасте до 18 лет не должны переносить и передвигать тяжести свыше предельных норм, постановление Минтруда от 07.04.1999 № 7 «Об утверждении Норм предельно допустимых нагрузок для лиц моложе восемнадцати лет при подъеме и перемещении тяжестей вручную».</a:t>
            </a:r>
          </a:p>
          <a:p>
            <a:pPr algn="ctr"/>
            <a:endParaRPr lang="ru-RU" sz="3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7694572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9" name="Прямоугольник 18"/>
          <p:cNvSpPr/>
          <p:nvPr/>
        </p:nvSpPr>
        <p:spPr>
          <a:xfrm>
            <a:off x="4572000" y="4681835"/>
            <a:ext cx="9144000" cy="369332"/>
          </a:xfrm>
          <a:prstGeom prst="rect">
            <a:avLst/>
          </a:prstGeom>
        </p:spPr>
        <p:txBody>
          <a:bodyPr>
            <a:spAutoFit/>
          </a:bodyPr>
          <a:lstStyle/>
          <a:p>
            <a:pPr algn="just"/>
            <a:endParaRPr lang="ru-RU" dirty="0"/>
          </a:p>
        </p:txBody>
      </p:sp>
      <p:sp>
        <p:nvSpPr>
          <p:cNvPr id="20" name="Прямоугольник 19"/>
          <p:cNvSpPr/>
          <p:nvPr/>
        </p:nvSpPr>
        <p:spPr>
          <a:xfrm>
            <a:off x="481386" y="1409700"/>
            <a:ext cx="17349414" cy="6740307"/>
          </a:xfrm>
          <a:prstGeom prst="rect">
            <a:avLst/>
          </a:prstGeom>
        </p:spPr>
        <p:txBody>
          <a:bodyPr wrap="square">
            <a:spAutoFit/>
          </a:bodyPr>
          <a:lstStyle/>
          <a:p>
            <a:pPr marL="571500" indent="-571500" algn="just">
              <a:buFont typeface="Wingdings" panose="05000000000000000000" pitchFamily="2" charset="2"/>
              <a:buChar char="Ø"/>
            </a:pPr>
            <a:r>
              <a:rPr lang="ru-RU" sz="4400" dirty="0"/>
              <a:t>Ежегодный отпуск подростка составляет 31 календарный день</a:t>
            </a:r>
            <a:r>
              <a:rPr lang="ru-RU" sz="4400" dirty="0" smtClean="0"/>
              <a:t>.</a:t>
            </a:r>
          </a:p>
          <a:p>
            <a:pPr marL="571500" indent="-571500" algn="just">
              <a:buFont typeface="Wingdings" panose="05000000000000000000" pitchFamily="2" charset="2"/>
              <a:buChar char="Ø"/>
            </a:pPr>
            <a:r>
              <a:rPr lang="ru-RU" sz="4400" dirty="0"/>
              <a:t>Несовершеннолетнего сотрудника нельзя отзывать из ежегодного отпуска или заменить его денежной компенсацией, ч. 3 ст. 125, ч. 3 ст. 126 ТК</a:t>
            </a:r>
            <a:r>
              <a:rPr lang="ru-RU" sz="4400" dirty="0" smtClean="0"/>
              <a:t>.</a:t>
            </a:r>
          </a:p>
          <a:p>
            <a:pPr marL="571500" indent="-571500" algn="just">
              <a:buFont typeface="Wingdings" panose="05000000000000000000" pitchFamily="2" charset="2"/>
              <a:buChar char="Ø"/>
            </a:pPr>
            <a:r>
              <a:rPr lang="ru-RU" sz="4400" dirty="0"/>
              <a:t>несовершеннолетнего нельзя направлять в командировки и принимать на работу по совместительству, ст. 268, 282 </a:t>
            </a:r>
            <a:r>
              <a:rPr lang="ru-RU" sz="4400" dirty="0" smtClean="0"/>
              <a:t>ТК</a:t>
            </a:r>
          </a:p>
          <a:p>
            <a:pPr marL="571500" indent="-571500" algn="just">
              <a:buFont typeface="Wingdings" panose="05000000000000000000" pitchFamily="2" charset="2"/>
              <a:buChar char="Ø"/>
            </a:pPr>
            <a:r>
              <a:rPr lang="ru-RU" sz="4400" dirty="0" smtClean="0"/>
              <a:t>Нельзя заключить </a:t>
            </a:r>
            <a:r>
              <a:rPr lang="ru-RU" sz="4400" dirty="0"/>
              <a:t>договор о полной материальной </a:t>
            </a:r>
            <a:r>
              <a:rPr lang="ru-RU" sz="4400" dirty="0" smtClean="0"/>
              <a:t>ответственности</a:t>
            </a:r>
          </a:p>
          <a:p>
            <a:pPr marL="571500" indent="-571500" algn="just">
              <a:buFont typeface="Wingdings" panose="05000000000000000000" pitchFamily="2" charset="2"/>
              <a:buChar char="Ø"/>
            </a:pPr>
            <a:r>
              <a:rPr lang="ru-RU" sz="4400" dirty="0" smtClean="0"/>
              <a:t>Нельзя привлекать к работе в праздничные дни</a:t>
            </a:r>
          </a:p>
          <a:p>
            <a:endParaRPr lang="ru-RU" dirty="0"/>
          </a:p>
          <a:p>
            <a:endParaRPr lang="ru-RU" dirty="0"/>
          </a:p>
        </p:txBody>
      </p:sp>
    </p:spTree>
    <p:extLst>
      <p:ext uri="{BB962C8B-B14F-4D97-AF65-F5344CB8AC3E}">
        <p14:creationId xmlns:p14="http://schemas.microsoft.com/office/powerpoint/2010/main" val="317694572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TextBox 17">
            <a:extLst>
              <a:ext uri="{FF2B5EF4-FFF2-40B4-BE49-F238E27FC236}">
                <a16:creationId xmlns:a16="http://schemas.microsoft.com/office/drawing/2014/main" xmlns="" id="{C5AACD1E-DFC7-4F3E-ABB2-91010B3BE050}"/>
              </a:ext>
            </a:extLst>
          </p:cNvPr>
          <p:cNvSpPr txBox="1"/>
          <p:nvPr/>
        </p:nvSpPr>
        <p:spPr>
          <a:xfrm>
            <a:off x="4688139" y="1823129"/>
            <a:ext cx="11268830" cy="1107996"/>
          </a:xfrm>
          <a:prstGeom prst="rect">
            <a:avLst/>
          </a:prstGeom>
          <a:noFill/>
        </p:spPr>
        <p:txBody>
          <a:bodyPr wrap="square" rtlCol="0">
            <a:spAutoFit/>
          </a:bodyPr>
          <a:lstStyle/>
          <a:p>
            <a:r>
              <a:rPr lang="ru-RU" sz="6600" dirty="0">
                <a:latin typeface="+mj-lt"/>
              </a:rPr>
              <a:t>Спасибо за внимание!</a:t>
            </a:r>
          </a:p>
        </p:txBody>
      </p:sp>
      <p:sp>
        <p:nvSpPr>
          <p:cNvPr id="19" name="TextBox 18">
            <a:extLst>
              <a:ext uri="{FF2B5EF4-FFF2-40B4-BE49-F238E27FC236}">
                <a16:creationId xmlns:a16="http://schemas.microsoft.com/office/drawing/2014/main" xmlns="" id="{5578828F-5188-44B1-8E9B-BC338F8BA911}"/>
              </a:ext>
            </a:extLst>
          </p:cNvPr>
          <p:cNvSpPr txBox="1"/>
          <p:nvPr/>
        </p:nvSpPr>
        <p:spPr>
          <a:xfrm>
            <a:off x="5458561" y="3797878"/>
            <a:ext cx="11268830" cy="1107996"/>
          </a:xfrm>
          <a:prstGeom prst="rect">
            <a:avLst/>
          </a:prstGeom>
          <a:noFill/>
        </p:spPr>
        <p:txBody>
          <a:bodyPr wrap="square" rtlCol="0">
            <a:spAutoFit/>
          </a:bodyPr>
          <a:lstStyle/>
          <a:p>
            <a:r>
              <a:rPr lang="ru-RU" sz="6600" dirty="0">
                <a:latin typeface="+mj-lt"/>
              </a:rPr>
              <a:t>НАШИ КОНТАКТЫ:</a:t>
            </a:r>
          </a:p>
        </p:txBody>
      </p:sp>
      <p:sp>
        <p:nvSpPr>
          <p:cNvPr id="20" name="TextBox 19">
            <a:extLst>
              <a:ext uri="{FF2B5EF4-FFF2-40B4-BE49-F238E27FC236}">
                <a16:creationId xmlns:a16="http://schemas.microsoft.com/office/drawing/2014/main" xmlns="" id="{C013EB2D-E42D-4609-9D64-8F0E18C1231A}"/>
              </a:ext>
            </a:extLst>
          </p:cNvPr>
          <p:cNvSpPr txBox="1"/>
          <p:nvPr/>
        </p:nvSpPr>
        <p:spPr>
          <a:xfrm>
            <a:off x="1028700" y="5771467"/>
            <a:ext cx="7086600" cy="646331"/>
          </a:xfrm>
          <a:prstGeom prst="rect">
            <a:avLst/>
          </a:prstGeom>
          <a:noFill/>
        </p:spPr>
        <p:txBody>
          <a:bodyPr wrap="square" rtlCol="0">
            <a:spAutoFit/>
          </a:bodyPr>
          <a:lstStyle/>
          <a:p>
            <a:r>
              <a:rPr lang="ru-RU" sz="3600" dirty="0" smtClean="0">
                <a:latin typeface="+mj-lt"/>
              </a:rPr>
              <a:t>Телефон +79132730905</a:t>
            </a:r>
            <a:endParaRPr lang="ru-RU" sz="3600" dirty="0">
              <a:latin typeface="+mj-lt"/>
            </a:endParaRPr>
          </a:p>
        </p:txBody>
      </p:sp>
      <p:sp>
        <p:nvSpPr>
          <p:cNvPr id="21" name="TextBox 20">
            <a:extLst>
              <a:ext uri="{FF2B5EF4-FFF2-40B4-BE49-F238E27FC236}">
                <a16:creationId xmlns:a16="http://schemas.microsoft.com/office/drawing/2014/main" xmlns="" id="{0BC2481E-D1D6-4CF2-A1D6-6BBCD656588C}"/>
              </a:ext>
            </a:extLst>
          </p:cNvPr>
          <p:cNvSpPr txBox="1"/>
          <p:nvPr/>
        </p:nvSpPr>
        <p:spPr>
          <a:xfrm>
            <a:off x="1028700" y="6894073"/>
            <a:ext cx="7086600" cy="1200329"/>
          </a:xfrm>
          <a:prstGeom prst="rect">
            <a:avLst/>
          </a:prstGeom>
          <a:noFill/>
        </p:spPr>
        <p:txBody>
          <a:bodyPr wrap="square" rtlCol="0">
            <a:spAutoFit/>
          </a:bodyPr>
          <a:lstStyle/>
          <a:p>
            <a:r>
              <a:rPr lang="en-US" sz="3600" dirty="0" smtClean="0">
                <a:latin typeface="+mj-lt"/>
              </a:rPr>
              <a:t>E-mail </a:t>
            </a:r>
            <a:r>
              <a:rPr lang="en-US" sz="3600" dirty="0" smtClean="0">
                <a:latin typeface="+mj-lt"/>
                <a:hlinkClick r:id="rId5"/>
              </a:rPr>
              <a:t>artym-dgaz@mail.ru</a:t>
            </a:r>
            <a:r>
              <a:rPr lang="ru-RU" sz="3600" dirty="0" smtClean="0">
                <a:latin typeface="+mj-lt"/>
              </a:rPr>
              <a:t>, </a:t>
            </a:r>
            <a:r>
              <a:rPr lang="en-US" sz="3600" dirty="0" smtClean="0">
                <a:latin typeface="+mj-lt"/>
              </a:rPr>
              <a:t>mail@frdl.ru</a:t>
            </a:r>
            <a:endParaRPr lang="ru-RU" sz="3600" dirty="0">
              <a:latin typeface="+mj-lt"/>
            </a:endParaRPr>
          </a:p>
        </p:txBody>
      </p:sp>
      <p:pic>
        <p:nvPicPr>
          <p:cNvPr id="24" name="Рисунок 23"/>
          <p:cNvPicPr>
            <a:picLocks noGrp="1" noChangeAspect="1"/>
          </p:cNvPicPr>
          <p:nvPr>
            <p:ph type="pic" idx="1"/>
          </p:nvPr>
        </p:nvPicPr>
        <p:blipFill>
          <a:blip r:embed="rId6">
            <a:extLst>
              <a:ext uri="{28A0092B-C50C-407E-A947-70E740481C1C}">
                <a14:useLocalDpi xmlns:a14="http://schemas.microsoft.com/office/drawing/2010/main" val="0"/>
              </a:ext>
            </a:extLst>
          </a:blip>
          <a:srcRect l="2835" r="2835"/>
          <a:stretch>
            <a:fillRect/>
          </a:stretch>
        </p:blipFill>
        <p:spPr>
          <a:xfrm>
            <a:off x="7352313" y="4864837"/>
            <a:ext cx="6507318" cy="3648660"/>
          </a:xfrm>
        </p:spPr>
      </p:pic>
    </p:spTree>
    <p:extLst>
      <p:ext uri="{BB962C8B-B14F-4D97-AF65-F5344CB8AC3E}">
        <p14:creationId xmlns:p14="http://schemas.microsoft.com/office/powerpoint/2010/main" val="1912264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0800000">
            <a:off x="-972615" y="0"/>
            <a:ext cx="11803237" cy="1085171"/>
            <a:chOff x="0" y="0"/>
            <a:chExt cx="2360334" cy="217005"/>
          </a:xfrm>
        </p:grpSpPr>
        <p:sp>
          <p:nvSpPr>
            <p:cNvPr id="3" name="Freeform 3"/>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27AA9D"/>
            </a:solidFill>
          </p:spPr>
        </p:sp>
        <p:sp>
          <p:nvSpPr>
            <p:cNvPr id="4" name="TextBox 4"/>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5" name="TextBox 5"/>
          <p:cNvSpPr txBox="1"/>
          <p:nvPr/>
        </p:nvSpPr>
        <p:spPr>
          <a:xfrm>
            <a:off x="481386" y="150198"/>
            <a:ext cx="13746945" cy="740299"/>
          </a:xfrm>
          <a:prstGeom prst="rect">
            <a:avLst/>
          </a:prstGeom>
        </p:spPr>
        <p:txBody>
          <a:bodyPr lIns="0" tIns="0" rIns="0" bIns="0" rtlCol="0" anchor="t">
            <a:spAutoFit/>
          </a:bodyPr>
          <a:lstStyle/>
          <a:p>
            <a:pPr>
              <a:lnSpc>
                <a:spcPts val="5961"/>
              </a:lnSpc>
              <a:spcBef>
                <a:spcPct val="0"/>
              </a:spcBef>
            </a:pPr>
            <a:r>
              <a:rPr lang="en-US" sz="4258">
                <a:solidFill>
                  <a:srgbClr val="FFFFFF"/>
                </a:solidFill>
                <a:latin typeface="Intro"/>
              </a:rPr>
              <a:t>Векторы развития лОК-2024</a:t>
            </a:r>
          </a:p>
        </p:txBody>
      </p:sp>
      <p:grpSp>
        <p:nvGrpSpPr>
          <p:cNvPr id="6" name="Group 6"/>
          <p:cNvGrpSpPr/>
          <p:nvPr/>
        </p:nvGrpSpPr>
        <p:grpSpPr>
          <a:xfrm>
            <a:off x="13476836" y="8033506"/>
            <a:ext cx="3782464" cy="3250555"/>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27AA9D"/>
            </a:solidFill>
          </p:spPr>
        </p:sp>
        <p:sp>
          <p:nvSpPr>
            <p:cNvPr id="8" name="TextBox 8"/>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grpSp>
        <p:nvGrpSpPr>
          <p:cNvPr id="9" name="Group 9"/>
          <p:cNvGrpSpPr/>
          <p:nvPr/>
        </p:nvGrpSpPr>
        <p:grpSpPr>
          <a:xfrm>
            <a:off x="15244369" y="7527980"/>
            <a:ext cx="4026927" cy="3460640"/>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B686D"/>
            </a:solidFill>
          </p:spPr>
        </p:sp>
        <p:sp>
          <p:nvSpPr>
            <p:cNvPr id="11" name="TextBox 11"/>
            <p:cNvSpPr txBox="1"/>
            <p:nvPr/>
          </p:nvSpPr>
          <p:spPr>
            <a:xfrm>
              <a:off x="114300" y="28575"/>
              <a:ext cx="584200" cy="669925"/>
            </a:xfrm>
            <a:prstGeom prst="rect">
              <a:avLst/>
            </a:prstGeom>
          </p:spPr>
          <p:txBody>
            <a:bodyPr lIns="32040" tIns="32040" rIns="32040" bIns="32040" rtlCol="0" anchor="ctr"/>
            <a:lstStyle/>
            <a:p>
              <a:pPr algn="ctr">
                <a:lnSpc>
                  <a:spcPts val="1576"/>
                </a:lnSpc>
              </a:pPr>
              <a:endParaRPr/>
            </a:p>
          </p:txBody>
        </p:sp>
      </p:grpSp>
      <p:sp>
        <p:nvSpPr>
          <p:cNvPr id="12" name="Freeform 12"/>
          <p:cNvSpPr/>
          <p:nvPr/>
        </p:nvSpPr>
        <p:spPr>
          <a:xfrm rot="-10800000">
            <a:off x="16791751" y="6041350"/>
            <a:ext cx="3416679" cy="2671222"/>
          </a:xfrm>
          <a:custGeom>
            <a:avLst/>
            <a:gdLst/>
            <a:ahLst/>
            <a:cxnLst/>
            <a:rect l="l" t="t" r="r" b="b"/>
            <a:pathLst>
              <a:path w="3416679" h="2671222">
                <a:moveTo>
                  <a:pt x="0" y="0"/>
                </a:moveTo>
                <a:lnTo>
                  <a:pt x="3416680" y="0"/>
                </a:lnTo>
                <a:lnTo>
                  <a:pt x="3416680" y="2671222"/>
                </a:lnTo>
                <a:lnTo>
                  <a:pt x="0" y="267122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grpSp>
        <p:nvGrpSpPr>
          <p:cNvPr id="13" name="Group 13"/>
          <p:cNvGrpSpPr/>
          <p:nvPr/>
        </p:nvGrpSpPr>
        <p:grpSpPr>
          <a:xfrm rot="-10800000">
            <a:off x="10259562" y="-600559"/>
            <a:ext cx="13064380" cy="1201118"/>
            <a:chOff x="0" y="0"/>
            <a:chExt cx="2360334" cy="217005"/>
          </a:xfrm>
        </p:grpSpPr>
        <p:sp>
          <p:nvSpPr>
            <p:cNvPr id="14" name="Freeform 14"/>
            <p:cNvSpPr/>
            <p:nvPr/>
          </p:nvSpPr>
          <p:spPr>
            <a:xfrm>
              <a:off x="0" y="0"/>
              <a:ext cx="2360334" cy="217005"/>
            </a:xfrm>
            <a:custGeom>
              <a:avLst/>
              <a:gdLst/>
              <a:ahLst/>
              <a:cxnLst/>
              <a:rect l="l" t="t" r="r" b="b"/>
              <a:pathLst>
                <a:path w="2360334" h="217005">
                  <a:moveTo>
                    <a:pt x="203200" y="0"/>
                  </a:moveTo>
                  <a:lnTo>
                    <a:pt x="2360334" y="0"/>
                  </a:lnTo>
                  <a:lnTo>
                    <a:pt x="2157134" y="217005"/>
                  </a:lnTo>
                  <a:lnTo>
                    <a:pt x="0" y="217005"/>
                  </a:lnTo>
                  <a:lnTo>
                    <a:pt x="203200" y="0"/>
                  </a:lnTo>
                  <a:close/>
                </a:path>
              </a:pathLst>
            </a:custGeom>
            <a:solidFill>
              <a:srgbClr val="0B686D"/>
            </a:solidFill>
          </p:spPr>
        </p:sp>
        <p:sp>
          <p:nvSpPr>
            <p:cNvPr id="15" name="TextBox 15"/>
            <p:cNvSpPr txBox="1"/>
            <p:nvPr/>
          </p:nvSpPr>
          <p:spPr>
            <a:xfrm>
              <a:off x="101600" y="28575"/>
              <a:ext cx="2157134" cy="188430"/>
            </a:xfrm>
            <a:prstGeom prst="rect">
              <a:avLst/>
            </a:prstGeom>
          </p:spPr>
          <p:txBody>
            <a:bodyPr lIns="32040" tIns="32040" rIns="32040" bIns="32040" rtlCol="0" anchor="ctr"/>
            <a:lstStyle/>
            <a:p>
              <a:pPr algn="ctr">
                <a:lnSpc>
                  <a:spcPts val="1576"/>
                </a:lnSpc>
              </a:pPr>
              <a:endParaRPr/>
            </a:p>
          </p:txBody>
        </p:sp>
      </p:grpSp>
      <p:sp>
        <p:nvSpPr>
          <p:cNvPr id="16" name="Freeform 16"/>
          <p:cNvSpPr/>
          <p:nvPr/>
        </p:nvSpPr>
        <p:spPr>
          <a:xfrm>
            <a:off x="13859630" y="8453553"/>
            <a:ext cx="1384738" cy="1693190"/>
          </a:xfrm>
          <a:custGeom>
            <a:avLst/>
            <a:gdLst/>
            <a:ahLst/>
            <a:cxnLst/>
            <a:rect l="l" t="t" r="r" b="b"/>
            <a:pathLst>
              <a:path w="1384738" h="1693190">
                <a:moveTo>
                  <a:pt x="0" y="0"/>
                </a:moveTo>
                <a:lnTo>
                  <a:pt x="1384739" y="0"/>
                </a:lnTo>
                <a:lnTo>
                  <a:pt x="1384739" y="1693190"/>
                </a:lnTo>
                <a:lnTo>
                  <a:pt x="0" y="1693190"/>
                </a:lnTo>
                <a:lnTo>
                  <a:pt x="0" y="0"/>
                </a:lnTo>
                <a:close/>
              </a:path>
            </a:pathLst>
          </a:custGeom>
          <a:blipFill>
            <a:blip r:embed="rId4"/>
            <a:stretch>
              <a:fillRect t="-23443" r="-212826" b="-10342"/>
            </a:stretch>
          </a:blipFill>
        </p:spPr>
      </p:sp>
      <p:sp>
        <p:nvSpPr>
          <p:cNvPr id="17" name="Freeform 17"/>
          <p:cNvSpPr/>
          <p:nvPr/>
        </p:nvSpPr>
        <p:spPr>
          <a:xfrm>
            <a:off x="15586270" y="8453553"/>
            <a:ext cx="3047609" cy="1505332"/>
          </a:xfrm>
          <a:custGeom>
            <a:avLst/>
            <a:gdLst/>
            <a:ahLst/>
            <a:cxnLst/>
            <a:rect l="l" t="t" r="r" b="b"/>
            <a:pathLst>
              <a:path w="3047609" h="1505332">
                <a:moveTo>
                  <a:pt x="0" y="0"/>
                </a:moveTo>
                <a:lnTo>
                  <a:pt x="3047609" y="0"/>
                </a:lnTo>
                <a:lnTo>
                  <a:pt x="3047609" y="1505333"/>
                </a:lnTo>
                <a:lnTo>
                  <a:pt x="0" y="1505333"/>
                </a:lnTo>
                <a:lnTo>
                  <a:pt x="0" y="0"/>
                </a:lnTo>
                <a:close/>
              </a:path>
            </a:pathLst>
          </a:custGeom>
          <a:blipFill>
            <a:blip r:embed="rId4"/>
            <a:stretch>
              <a:fillRect l="-45196" t="-34857" b="-18862"/>
            </a:stretch>
          </a:blipFill>
        </p:spPr>
      </p:sp>
      <p:sp>
        <p:nvSpPr>
          <p:cNvPr id="18" name="Прямоугольник 17"/>
          <p:cNvSpPr/>
          <p:nvPr/>
        </p:nvSpPr>
        <p:spPr>
          <a:xfrm>
            <a:off x="1865902" y="2652794"/>
            <a:ext cx="13720368" cy="5324535"/>
          </a:xfrm>
          <a:prstGeom prst="rect">
            <a:avLst/>
          </a:prstGeom>
        </p:spPr>
        <p:txBody>
          <a:bodyPr wrap="square">
            <a:spAutoFit/>
          </a:bodyPr>
          <a:lstStyle/>
          <a:p>
            <a:r>
              <a:rPr lang="ru-RU" sz="4000" dirty="0" smtClean="0"/>
              <a:t>ОТВЕТ!!!</a:t>
            </a:r>
          </a:p>
          <a:p>
            <a:pPr algn="just"/>
            <a:r>
              <a:rPr lang="ru-RU" sz="6000" b="1" dirty="0">
                <a:solidFill>
                  <a:srgbClr val="FF0000"/>
                </a:solidFill>
                <a:effectLst>
                  <a:outerShdw blurRad="38100" dist="38100" dir="2700000" algn="tl">
                    <a:srgbClr val="000000">
                      <a:alpha val="43137"/>
                    </a:srgbClr>
                  </a:outerShdw>
                </a:effectLst>
              </a:rPr>
              <a:t>Нет, не может.</a:t>
            </a:r>
          </a:p>
          <a:p>
            <a:pPr algn="just"/>
            <a:r>
              <a:rPr lang="ru-RU" sz="4000" b="1" dirty="0">
                <a:effectLst>
                  <a:outerShdw blurRad="38100" dist="38100" dir="2700000" algn="tl">
                    <a:srgbClr val="000000">
                      <a:alpha val="43137"/>
                    </a:srgbClr>
                  </a:outerShdw>
                </a:effectLst>
              </a:rPr>
              <a:t>Законодатель указывает, что ответственным за проведение мероприятий по обеспечению по антитеррористической защищенности может быть только должностное лицо организации</a:t>
            </a:r>
          </a:p>
          <a:p>
            <a:endParaRPr lang="ru-RU" sz="4000" dirty="0" smtClean="0"/>
          </a:p>
          <a:p>
            <a:pPr algn="ctr"/>
            <a:endParaRPr lang="ru-RU" sz="4000" dirty="0"/>
          </a:p>
        </p:txBody>
      </p:sp>
    </p:spTree>
    <p:extLst>
      <p:ext uri="{BB962C8B-B14F-4D97-AF65-F5344CB8AC3E}">
        <p14:creationId xmlns:p14="http://schemas.microsoft.com/office/powerpoint/2010/main" val="1693845502"/>
      </p:ext>
    </p:extLst>
  </p:cSld>
  <p:clrMapOvr>
    <a:masterClrMapping/>
  </p:clrMapOvr>
</p:sld>
</file>

<file path=ppt/theme/theme1.xml><?xml version="1.0" encoding="utf-8"?>
<a:theme xmlns:a="http://schemas.openxmlformats.org/drawingml/2006/main" name="Титульный слайд">
  <a:themeElements>
    <a:clrScheme name="Другая 1">
      <a:dk1>
        <a:srgbClr val="318B71"/>
      </a:dk1>
      <a:lt1>
        <a:sysClr val="window" lastClr="FFFFFF"/>
      </a:lt1>
      <a:dk2>
        <a:srgbClr val="318B71"/>
      </a:dk2>
      <a:lt2>
        <a:srgbClr val="D8F1EA"/>
      </a:lt2>
      <a:accent1>
        <a:srgbClr val="8CD6C0"/>
      </a:accent1>
      <a:accent2>
        <a:srgbClr val="2683C6"/>
      </a:accent2>
      <a:accent3>
        <a:srgbClr val="27CED7"/>
      </a:accent3>
      <a:accent4>
        <a:srgbClr val="42BA97"/>
      </a:accent4>
      <a:accent5>
        <a:srgbClr val="3E8853"/>
      </a:accent5>
      <a:accent6>
        <a:srgbClr val="62A39F"/>
      </a:accent6>
      <a:hlink>
        <a:srgbClr val="124163"/>
      </a:hlink>
      <a:folHlink>
        <a:srgbClr val="7030A0"/>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TotalTime>
  <Words>3463</Words>
  <Application>Microsoft Office PowerPoint</Application>
  <PresentationFormat>Произвольный</PresentationFormat>
  <Paragraphs>355</Paragraphs>
  <Slides>88</Slides>
  <Notes>1</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88</vt:i4>
      </vt:variant>
    </vt:vector>
  </HeadingPairs>
  <TitlesOfParts>
    <vt:vector size="97" baseType="lpstr">
      <vt:lpstr>Arial</vt:lpstr>
      <vt:lpstr>Palatino Linotype</vt:lpstr>
      <vt:lpstr>Calibri</vt:lpstr>
      <vt:lpstr>Intro</vt:lpstr>
      <vt:lpstr>TT Drugs Bold</vt:lpstr>
      <vt:lpstr>Cambria</vt:lpstr>
      <vt:lpstr>Century Gothic</vt:lpstr>
      <vt:lpstr>Wingdings</vt:lpstr>
      <vt:lpstr>Титульный слайд</vt:lpstr>
      <vt:lpstr>Саморуков Артем Викторович</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Типовая презентация ВР ЛОК 24</dc:title>
  <dc:creator>Lermontova Lana</dc:creator>
  <cp:lastModifiedBy>Admin</cp:lastModifiedBy>
  <cp:revision>97</cp:revision>
  <dcterms:created xsi:type="dcterms:W3CDTF">2006-08-16T00:00:00Z</dcterms:created>
  <dcterms:modified xsi:type="dcterms:W3CDTF">2024-03-22T03:06:37Z</dcterms:modified>
  <dc:identifier>DAF_StCqKzI</dc:identifier>
</cp:coreProperties>
</file>